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6" r:id="rId1"/>
  </p:sldMasterIdLst>
  <p:notesMasterIdLst>
    <p:notesMasterId r:id="rId28"/>
  </p:notesMasterIdLst>
  <p:handoutMasterIdLst>
    <p:handoutMasterId r:id="rId29"/>
  </p:handoutMasterIdLst>
  <p:sldIdLst>
    <p:sldId id="256" r:id="rId2"/>
    <p:sldId id="257" r:id="rId3"/>
    <p:sldId id="258" r:id="rId4"/>
    <p:sldId id="291" r:id="rId5"/>
    <p:sldId id="292" r:id="rId6"/>
    <p:sldId id="297" r:id="rId7"/>
    <p:sldId id="293" r:id="rId8"/>
    <p:sldId id="294" r:id="rId9"/>
    <p:sldId id="295" r:id="rId10"/>
    <p:sldId id="296" r:id="rId11"/>
    <p:sldId id="276" r:id="rId12"/>
    <p:sldId id="288" r:id="rId13"/>
    <p:sldId id="301" r:id="rId14"/>
    <p:sldId id="302" r:id="rId15"/>
    <p:sldId id="303" r:id="rId16"/>
    <p:sldId id="289" r:id="rId17"/>
    <p:sldId id="290" r:id="rId18"/>
    <p:sldId id="299" r:id="rId19"/>
    <p:sldId id="304" r:id="rId20"/>
    <p:sldId id="298" r:id="rId21"/>
    <p:sldId id="283" r:id="rId22"/>
    <p:sldId id="260" r:id="rId23"/>
    <p:sldId id="259" r:id="rId24"/>
    <p:sldId id="262" r:id="rId25"/>
    <p:sldId id="272" r:id="rId26"/>
    <p:sldId id="300" r:id="rId27"/>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86397" autoAdjust="0"/>
  </p:normalViewPr>
  <p:slideViewPr>
    <p:cSldViewPr>
      <p:cViewPr varScale="1">
        <p:scale>
          <a:sx n="114" d="100"/>
          <a:sy n="114" d="100"/>
        </p:scale>
        <p:origin x="1386" y="102"/>
      </p:cViewPr>
      <p:guideLst>
        <p:guide orient="horz" pos="2160"/>
        <p:guide pos="2880"/>
      </p:guideLst>
    </p:cSldViewPr>
  </p:slideViewPr>
  <p:outlineViewPr>
    <p:cViewPr>
      <p:scale>
        <a:sx n="33" d="100"/>
        <a:sy n="33" d="100"/>
      </p:scale>
      <p:origin x="240" y="849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3037840" cy="46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eaLnBrk="0" hangingPunct="0">
              <a:defRPr sz="1200"/>
            </a:lvl1pPr>
          </a:lstStyle>
          <a:p>
            <a:pPr>
              <a:defRPr/>
            </a:pPr>
            <a:endParaRPr lang="en-US" altLang="en-US"/>
          </a:p>
        </p:txBody>
      </p:sp>
      <p:sp>
        <p:nvSpPr>
          <p:cNvPr id="40963" name="Rectangle 3"/>
          <p:cNvSpPr>
            <a:spLocks noGrp="1" noChangeArrowheads="1"/>
          </p:cNvSpPr>
          <p:nvPr>
            <p:ph type="dt" sz="quarter" idx="1"/>
          </p:nvPr>
        </p:nvSpPr>
        <p:spPr bwMode="auto">
          <a:xfrm>
            <a:off x="3970938" y="0"/>
            <a:ext cx="3037840" cy="46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lgn="r" eaLnBrk="0" hangingPunct="0">
              <a:defRPr sz="1200"/>
            </a:lvl1pPr>
          </a:lstStyle>
          <a:p>
            <a:pPr>
              <a:defRPr/>
            </a:pPr>
            <a:fld id="{017105AA-B128-416F-ABA4-C2159E7862E0}" type="datetimeFigureOut">
              <a:rPr lang="en-US" altLang="en-US"/>
              <a:pPr>
                <a:defRPr/>
              </a:pPr>
              <a:t>3/4/2026</a:t>
            </a:fld>
            <a:endParaRPr lang="en-US" altLang="en-US"/>
          </a:p>
        </p:txBody>
      </p:sp>
      <p:sp>
        <p:nvSpPr>
          <p:cNvPr id="40964" name="Rectangle 4"/>
          <p:cNvSpPr>
            <a:spLocks noGrp="1" noChangeArrowheads="1"/>
          </p:cNvSpPr>
          <p:nvPr>
            <p:ph type="ftr" sz="quarter" idx="2"/>
          </p:nvPr>
        </p:nvSpPr>
        <p:spPr bwMode="auto">
          <a:xfrm>
            <a:off x="0" y="8829967"/>
            <a:ext cx="3037840" cy="46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eaLnBrk="0" hangingPunct="0">
              <a:defRPr sz="1200"/>
            </a:lvl1pPr>
          </a:lstStyle>
          <a:p>
            <a:pPr>
              <a:defRPr/>
            </a:pPr>
            <a:endParaRPr lang="en-US" altLang="en-US"/>
          </a:p>
        </p:txBody>
      </p:sp>
      <p:sp>
        <p:nvSpPr>
          <p:cNvPr id="40965" name="Rectangle 5"/>
          <p:cNvSpPr>
            <a:spLocks noGrp="1" noChangeArrowheads="1"/>
          </p:cNvSpPr>
          <p:nvPr>
            <p:ph type="sldNum" sz="quarter" idx="3"/>
          </p:nvPr>
        </p:nvSpPr>
        <p:spPr bwMode="auto">
          <a:xfrm>
            <a:off x="3970938" y="8829967"/>
            <a:ext cx="3037840" cy="46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eaLnBrk="0" hangingPunct="0">
              <a:defRPr sz="1200"/>
            </a:lvl1pPr>
          </a:lstStyle>
          <a:p>
            <a:pPr>
              <a:defRPr/>
            </a:pPr>
            <a:fld id="{4BF474F0-85B5-4799-B6A1-9735DAF4722D}" type="slidenum">
              <a:rPr lang="en-US" altLang="en-US"/>
              <a:pPr>
                <a:defRPr/>
              </a:pPr>
              <a:t>‹#›</a:t>
            </a:fld>
            <a:endParaRPr lang="en-US" altLang="en-US"/>
          </a:p>
        </p:txBody>
      </p:sp>
    </p:spTree>
    <p:extLst>
      <p:ext uri="{BB962C8B-B14F-4D97-AF65-F5344CB8AC3E}">
        <p14:creationId xmlns:p14="http://schemas.microsoft.com/office/powerpoint/2010/main" val="33798927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pPr>
              <a:defRPr/>
            </a:pPr>
            <a:endParaRPr lang="en-GB"/>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pPr>
              <a:defRPr/>
            </a:pPr>
            <a:fld id="{5DCE90BF-C64D-4FDF-A746-8F757AA87991}" type="datetimeFigureOut">
              <a:rPr lang="en-US"/>
              <a:pPr>
                <a:defRPr/>
              </a:pPr>
              <a:t>3/4/2026</a:t>
            </a:fld>
            <a:endParaRPr lang="en-GB"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GB" noProof="0"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pPr>
              <a:defRPr/>
            </a:pPr>
            <a:endParaRPr lang="en-GB"/>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pPr>
              <a:defRPr/>
            </a:pPr>
            <a:fld id="{0CAEBD10-AA7C-46FF-9F46-2E9D854972BA}" type="slidenum">
              <a:rPr lang="en-GB"/>
              <a:pPr>
                <a:defRPr/>
              </a:pPr>
              <a:t>‹#›</a:t>
            </a:fld>
            <a:endParaRPr lang="en-GB" dirty="0"/>
          </a:p>
        </p:txBody>
      </p:sp>
    </p:spTree>
    <p:extLst>
      <p:ext uri="{BB962C8B-B14F-4D97-AF65-F5344CB8AC3E}">
        <p14:creationId xmlns:p14="http://schemas.microsoft.com/office/powerpoint/2010/main" val="16212695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40C39182-C05A-4EA9-A662-31C545E0F493}" type="datetimeFigureOut">
              <a:rPr lang="en-US" smtClean="0"/>
              <a:pPr>
                <a:defRPr/>
              </a:pPr>
              <a:t>3/4/2026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F8B317E-D587-4A42-8B83-CFC5241D94E3}" type="slidenum">
              <a:rPr lang="en-GB" smtClean="0"/>
              <a:pPr>
                <a:defRPr/>
              </a:pPr>
              <a:t>‹#›</a:t>
            </a:fld>
            <a:endParaRPr lang="en-GB" dirty="0"/>
          </a:p>
        </p:txBody>
      </p:sp>
    </p:spTree>
    <p:extLst>
      <p:ext uri="{BB962C8B-B14F-4D97-AF65-F5344CB8AC3E}">
        <p14:creationId xmlns:p14="http://schemas.microsoft.com/office/powerpoint/2010/main" val="3717018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BAA8BFB-DD3A-42B9-B1EF-72BF637998D5}" type="datetimeFigureOut">
              <a:rPr lang="en-US" smtClean="0"/>
              <a:pPr>
                <a:defRPr/>
              </a:pPr>
              <a:t>3/4/2026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15A5036-3E45-4EC5-9A34-6739C676942A}" type="slidenum">
              <a:rPr lang="en-GB" smtClean="0"/>
              <a:pPr>
                <a:defRPr/>
              </a:pPr>
              <a:t>‹#›</a:t>
            </a:fld>
            <a:endParaRPr lang="en-GB" dirty="0"/>
          </a:p>
        </p:txBody>
      </p:sp>
    </p:spTree>
    <p:extLst>
      <p:ext uri="{BB962C8B-B14F-4D97-AF65-F5344CB8AC3E}">
        <p14:creationId xmlns:p14="http://schemas.microsoft.com/office/powerpoint/2010/main" val="718525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28213DB-530B-4202-86A0-42634462934D}" type="datetimeFigureOut">
              <a:rPr lang="en-US" smtClean="0"/>
              <a:pPr>
                <a:defRPr/>
              </a:pPr>
              <a:t>3/4/2026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FB2C411-EA9F-445F-BB32-66D935273506}" type="slidenum">
              <a:rPr lang="en-GB" smtClean="0"/>
              <a:pPr>
                <a:defRPr/>
              </a:pPr>
              <a:t>‹#›</a:t>
            </a:fld>
            <a:endParaRPr lang="en-GB" dirty="0"/>
          </a:p>
        </p:txBody>
      </p:sp>
    </p:spTree>
    <p:extLst>
      <p:ext uri="{BB962C8B-B14F-4D97-AF65-F5344CB8AC3E}">
        <p14:creationId xmlns:p14="http://schemas.microsoft.com/office/powerpoint/2010/main" val="3196676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5179FBC3-BE40-4948-BE53-C162ECB1448A}" type="datetimeFigureOut">
              <a:rPr lang="en-US" smtClean="0"/>
              <a:pPr>
                <a:defRPr/>
              </a:pPr>
              <a:t>3/4/2026</a:t>
            </a:fld>
            <a:endParaRPr lang="en-GB" dirty="0"/>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A840B896-A743-4955-A592-8B6FCE18DFD3}" type="slidenum">
              <a:rPr lang="en-GB" smtClean="0"/>
              <a:pPr>
                <a:defRPr/>
              </a:pPr>
              <a:t>‹#›</a:t>
            </a:fld>
            <a:endParaRPr lang="en-GB" dirty="0"/>
          </a:p>
        </p:txBody>
      </p:sp>
    </p:spTree>
    <p:extLst>
      <p:ext uri="{BB962C8B-B14F-4D97-AF65-F5344CB8AC3E}">
        <p14:creationId xmlns:p14="http://schemas.microsoft.com/office/powerpoint/2010/main" val="2778979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7458CD56-588A-4735-A761-8F94CCA6E4D0}" type="datetimeFigureOut">
              <a:rPr lang="en-US" smtClean="0"/>
              <a:pPr>
                <a:defRPr/>
              </a:pPr>
              <a:t>3/4/2026</a:t>
            </a:fld>
            <a:endParaRPr lang="en-GB" dirty="0"/>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18F550EC-78D2-499B-8F94-9DB2A385B74D}" type="slidenum">
              <a:rPr lang="en-GB" smtClean="0"/>
              <a:pPr>
                <a:defRPr/>
              </a:pPr>
              <a:t>‹#›</a:t>
            </a:fld>
            <a:endParaRPr lang="en-GB" dirty="0"/>
          </a:p>
        </p:txBody>
      </p:sp>
    </p:spTree>
    <p:extLst>
      <p:ext uri="{BB962C8B-B14F-4D97-AF65-F5344CB8AC3E}">
        <p14:creationId xmlns:p14="http://schemas.microsoft.com/office/powerpoint/2010/main" val="4082595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1B1B3BAC-CD23-4912-92FF-EA7EF68A0D7B}" type="datetimeFigureOut">
              <a:rPr lang="en-US" smtClean="0"/>
              <a:pPr>
                <a:defRPr/>
              </a:pPr>
              <a:t>3/4/2026</a:t>
            </a:fld>
            <a:endParaRPr lang="en-GB" dirty="0"/>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300ACC78-2E2A-4EF6-A604-B0FE845700EA}" type="slidenum">
              <a:rPr lang="en-GB" smtClean="0"/>
              <a:pPr>
                <a:defRPr/>
              </a:pPr>
              <a:t>‹#›</a:t>
            </a:fld>
            <a:endParaRPr lang="en-GB" dirty="0"/>
          </a:p>
        </p:txBody>
      </p:sp>
    </p:spTree>
    <p:extLst>
      <p:ext uri="{BB962C8B-B14F-4D97-AF65-F5344CB8AC3E}">
        <p14:creationId xmlns:p14="http://schemas.microsoft.com/office/powerpoint/2010/main" val="1961704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EC843B4C-B9C9-42C3-8ED2-3E934B5C462A}" type="datetimeFigureOut">
              <a:rPr lang="en-US" smtClean="0"/>
              <a:pPr>
                <a:defRPr/>
              </a:pPr>
              <a:t>3/4/2026</a:t>
            </a:fld>
            <a:endParaRPr lang="en-GB" dirty="0"/>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0166E1A3-4B6B-40DC-91AD-01E46923DC60}" type="slidenum">
              <a:rPr lang="en-GB" smtClean="0"/>
              <a:pPr>
                <a:defRPr/>
              </a:pPr>
              <a:t>‹#›</a:t>
            </a:fld>
            <a:endParaRPr lang="en-GB" dirty="0"/>
          </a:p>
        </p:txBody>
      </p:sp>
    </p:spTree>
    <p:extLst>
      <p:ext uri="{BB962C8B-B14F-4D97-AF65-F5344CB8AC3E}">
        <p14:creationId xmlns:p14="http://schemas.microsoft.com/office/powerpoint/2010/main" val="1206314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C9822B6D-2E00-4921-8F51-AF4837D80DB7}" type="datetimeFigureOut">
              <a:rPr lang="en-US" smtClean="0"/>
              <a:pPr>
                <a:defRPr/>
              </a:pPr>
              <a:t>3/4/2026</a:t>
            </a:fld>
            <a:endParaRPr lang="en-GB" dirty="0"/>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C32C453A-8C4B-48C8-8D3D-1AAF51A9AF15}" type="slidenum">
              <a:rPr lang="en-GB" smtClean="0"/>
              <a:pPr>
                <a:defRPr/>
              </a:pPr>
              <a:t>‹#›</a:t>
            </a:fld>
            <a:endParaRPr lang="en-GB" dirty="0"/>
          </a:p>
        </p:txBody>
      </p:sp>
    </p:spTree>
    <p:extLst>
      <p:ext uri="{BB962C8B-B14F-4D97-AF65-F5344CB8AC3E}">
        <p14:creationId xmlns:p14="http://schemas.microsoft.com/office/powerpoint/2010/main" val="1384536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5179FBC3-BE40-4948-BE53-C162ECB1448A}" type="datetimeFigureOut">
              <a:rPr lang="en-US" smtClean="0"/>
              <a:pPr>
                <a:defRPr/>
              </a:pPr>
              <a:t>3/4/2026</a:t>
            </a:fld>
            <a:endParaRPr lang="en-GB" dirty="0"/>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A840B896-A743-4955-A592-8B6FCE18DFD3}" type="slidenum">
              <a:rPr lang="en-GB" smtClean="0"/>
              <a:pPr>
                <a:defRPr/>
              </a:pPr>
              <a:t>‹#›</a:t>
            </a:fld>
            <a:endParaRPr lang="en-GB" dirty="0"/>
          </a:p>
        </p:txBody>
      </p:sp>
    </p:spTree>
    <p:extLst>
      <p:ext uri="{BB962C8B-B14F-4D97-AF65-F5344CB8AC3E}">
        <p14:creationId xmlns:p14="http://schemas.microsoft.com/office/powerpoint/2010/main" val="3811463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179FBC3-BE40-4948-BE53-C162ECB1448A}" type="datetimeFigureOut">
              <a:rPr lang="en-US" smtClean="0"/>
              <a:pPr>
                <a:defRPr/>
              </a:pPr>
              <a:t>3/4/2026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840B896-A743-4955-A592-8B6FCE18DFD3}" type="slidenum">
              <a:rPr lang="en-GB" smtClean="0"/>
              <a:pPr>
                <a:defRPr/>
              </a:pPr>
              <a:t>‹#›</a:t>
            </a:fld>
            <a:endParaRPr lang="en-GB" dirty="0"/>
          </a:p>
        </p:txBody>
      </p:sp>
    </p:spTree>
    <p:extLst>
      <p:ext uri="{BB962C8B-B14F-4D97-AF65-F5344CB8AC3E}">
        <p14:creationId xmlns:p14="http://schemas.microsoft.com/office/powerpoint/2010/main" val="2605156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179FBC3-BE40-4948-BE53-C162ECB1448A}" type="datetimeFigureOut">
              <a:rPr lang="en-US" smtClean="0"/>
              <a:pPr>
                <a:defRPr/>
              </a:pPr>
              <a:t>3/4/2026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840B896-A743-4955-A592-8B6FCE18DFD3}" type="slidenum">
              <a:rPr lang="en-GB" smtClean="0"/>
              <a:pPr>
                <a:defRPr/>
              </a:pPr>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70661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179FBC3-BE40-4948-BE53-C162ECB1448A}" type="datetimeFigureOut">
              <a:rPr lang="en-US" smtClean="0"/>
              <a:pPr>
                <a:defRPr/>
              </a:pPr>
              <a:t>3/4/2026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840B896-A743-4955-A592-8B6FCE18DFD3}" type="slidenum">
              <a:rPr lang="en-GB" smtClean="0"/>
              <a:pPr>
                <a:defRPr/>
              </a:pPr>
              <a:t>‹#›</a:t>
            </a:fld>
            <a:endParaRPr lang="en-GB" dirty="0"/>
          </a:p>
        </p:txBody>
      </p:sp>
    </p:spTree>
    <p:extLst>
      <p:ext uri="{BB962C8B-B14F-4D97-AF65-F5344CB8AC3E}">
        <p14:creationId xmlns:p14="http://schemas.microsoft.com/office/powerpoint/2010/main" val="39285891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179FBC3-BE40-4948-BE53-C162ECB1448A}" type="datetimeFigureOut">
              <a:rPr lang="en-US" smtClean="0"/>
              <a:pPr>
                <a:defRPr/>
              </a:pPr>
              <a:t>3/4/2026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840B896-A743-4955-A592-8B6FCE18DFD3}" type="slidenum">
              <a:rPr lang="en-GB" smtClean="0"/>
              <a:pPr>
                <a:defRPr/>
              </a:pPr>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202007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5179FBC3-BE40-4948-BE53-C162ECB1448A}" type="datetimeFigureOut">
              <a:rPr lang="en-US" smtClean="0"/>
              <a:pPr>
                <a:defRPr/>
              </a:pPr>
              <a:t>3/4/2026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840B896-A743-4955-A592-8B6FCE18DFD3}" type="slidenum">
              <a:rPr lang="en-GB" smtClean="0"/>
              <a:pPr>
                <a:defRPr/>
              </a:pPr>
              <a:t>‹#›</a:t>
            </a:fld>
            <a:endParaRPr lang="en-GB" dirty="0"/>
          </a:p>
        </p:txBody>
      </p:sp>
    </p:spTree>
    <p:extLst>
      <p:ext uri="{BB962C8B-B14F-4D97-AF65-F5344CB8AC3E}">
        <p14:creationId xmlns:p14="http://schemas.microsoft.com/office/powerpoint/2010/main" val="1108608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887F0EE-D398-4C77-90F3-7057F1A25F0D}" type="datetimeFigureOut">
              <a:rPr lang="en-US" smtClean="0"/>
              <a:pPr>
                <a:defRPr/>
              </a:pPr>
              <a:t>3/4/2026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EA9DB96-B467-46C6-9CF3-C5F10040DC70}" type="slidenum">
              <a:rPr lang="en-GB" smtClean="0"/>
              <a:pPr>
                <a:defRPr/>
              </a:pPr>
              <a:t>‹#›</a:t>
            </a:fld>
            <a:endParaRPr lang="en-GB" dirty="0"/>
          </a:p>
        </p:txBody>
      </p:sp>
    </p:spTree>
    <p:extLst>
      <p:ext uri="{BB962C8B-B14F-4D97-AF65-F5344CB8AC3E}">
        <p14:creationId xmlns:p14="http://schemas.microsoft.com/office/powerpoint/2010/main" val="6055930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52F10467-666F-4E57-9409-E7CD3EB5D460}" type="datetimeFigureOut">
              <a:rPr lang="en-US" smtClean="0"/>
              <a:pPr>
                <a:defRPr/>
              </a:pPr>
              <a:t>3/4/2026</a:t>
            </a:fld>
            <a:endParaRPr lang="en-GB" dirty="0"/>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F70678D-712A-45BC-9092-35CAAE30CE2F}" type="slidenum">
              <a:rPr lang="en-GB" smtClean="0"/>
              <a:pPr>
                <a:defRPr/>
              </a:pPr>
              <a:t>‹#›</a:t>
            </a:fld>
            <a:endParaRPr lang="en-GB" dirty="0"/>
          </a:p>
        </p:txBody>
      </p:sp>
    </p:spTree>
    <p:extLst>
      <p:ext uri="{BB962C8B-B14F-4D97-AF65-F5344CB8AC3E}">
        <p14:creationId xmlns:p14="http://schemas.microsoft.com/office/powerpoint/2010/main" val="2910726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5179FBC3-BE40-4948-BE53-C162ECB1448A}" type="datetimeFigureOut">
              <a:rPr lang="en-US" smtClean="0"/>
              <a:pPr>
                <a:defRPr/>
              </a:pPr>
              <a:t>3/4/2026</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A840B896-A743-4955-A592-8B6FCE18DFD3}" type="slidenum">
              <a:rPr lang="en-GB" smtClean="0"/>
              <a:pPr>
                <a:defRPr/>
              </a:pPr>
              <a:t>‹#›</a:t>
            </a:fld>
            <a:endParaRPr lang="en-GB" dirty="0"/>
          </a:p>
        </p:txBody>
      </p:sp>
    </p:spTree>
    <p:extLst>
      <p:ext uri="{BB962C8B-B14F-4D97-AF65-F5344CB8AC3E}">
        <p14:creationId xmlns:p14="http://schemas.microsoft.com/office/powerpoint/2010/main" val="3225845863"/>
      </p:ext>
    </p:extLst>
  </p:cSld>
  <p:clrMap bg1="lt1" tx1="dk1" bg2="lt2" tx2="dk2" accent1="accent1" accent2="accent2" accent3="accent3" accent4="accent4" accent5="accent5" accent6="accent6" hlink="hlink" folHlink="folHlink"/>
  <p:sldLayoutIdLst>
    <p:sldLayoutId id="2147483847" r:id="rId1"/>
    <p:sldLayoutId id="2147483848" r:id="rId2"/>
    <p:sldLayoutId id="2147483849" r:id="rId3"/>
    <p:sldLayoutId id="2147483850" r:id="rId4"/>
    <p:sldLayoutId id="2147483851" r:id="rId5"/>
    <p:sldLayoutId id="2147483852" r:id="rId6"/>
    <p:sldLayoutId id="2147483853" r:id="rId7"/>
    <p:sldLayoutId id="2147483854" r:id="rId8"/>
    <p:sldLayoutId id="2147483855" r:id="rId9"/>
    <p:sldLayoutId id="2147483856" r:id="rId10"/>
    <p:sldLayoutId id="2147483857" r:id="rId11"/>
    <p:sldLayoutId id="2147483858" r:id="rId12"/>
    <p:sldLayoutId id="2147483859" r:id="rId13"/>
    <p:sldLayoutId id="2147483860" r:id="rId14"/>
    <p:sldLayoutId id="2147483861" r:id="rId15"/>
    <p:sldLayoutId id="214748386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bbc.co.uk/bitesize/articles/zn2y7nb" TargetMode="External"/><Relationship Id="rId2" Type="http://schemas.openxmlformats.org/officeDocument/2006/relationships/hyperlink" Target="https://mathsbot.com/primary/ks2Mini" TargetMode="External"/><Relationship Id="rId1" Type="http://schemas.openxmlformats.org/officeDocument/2006/relationships/slideLayout" Target="../slideLayouts/slideLayout2.xml"/><Relationship Id="rId5" Type="http://schemas.openxmlformats.org/officeDocument/2006/relationships/hyperlink" Target="https://www.literacyshedblog.com/uploads/1/2/5/7/12572836/ks2_reading_vipers.pdf" TargetMode="External"/><Relationship Id="rId4" Type="http://schemas.openxmlformats.org/officeDocument/2006/relationships/hyperlink" Target="https://www.bbc.co.uk/bitesize/articles/zbm8sc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404664"/>
            <a:ext cx="8076732" cy="2868168"/>
          </a:xfrm>
        </p:spPr>
        <p:txBody>
          <a:bodyPr/>
          <a:lstStyle/>
          <a:p>
            <a:pPr algn="ctr" eaLnBrk="1" fontAlgn="auto" hangingPunct="1">
              <a:spcAft>
                <a:spcPts val="0"/>
              </a:spcAft>
              <a:defRPr/>
            </a:pPr>
            <a:r>
              <a:rPr lang="en-GB" dirty="0"/>
              <a:t>Year 6 SATs </a:t>
            </a:r>
            <a:br>
              <a:rPr lang="en-GB" dirty="0"/>
            </a:br>
            <a:r>
              <a:rPr lang="en-GB" dirty="0"/>
              <a:t>Parents’ Meeting</a:t>
            </a:r>
            <a:br>
              <a:rPr lang="en-GB" dirty="0"/>
            </a:br>
            <a:r>
              <a:rPr lang="en-GB" dirty="0"/>
              <a:t>Wednesday 4th March </a:t>
            </a:r>
          </a:p>
        </p:txBody>
      </p:sp>
      <p:pic>
        <p:nvPicPr>
          <p:cNvPr id="1026" name="Picture 2" descr="William Ford Junior School - Home">
            <a:extLst>
              <a:ext uri="{FF2B5EF4-FFF2-40B4-BE49-F238E27FC236}">
                <a16:creationId xmlns:a16="http://schemas.microsoft.com/office/drawing/2014/main" id="{37DD21E1-9A8D-496F-A469-B4EB62F3FA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3447878"/>
            <a:ext cx="1866900" cy="1866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fontAlgn="auto" hangingPunct="1">
              <a:spcAft>
                <a:spcPts val="0"/>
              </a:spcAft>
              <a:defRPr/>
            </a:pPr>
            <a:r>
              <a:rPr lang="en-GB" dirty="0"/>
              <a:t>WHAT ARE SATS AND WHY DO CHILDREN TAKE THEM?</a:t>
            </a:r>
          </a:p>
        </p:txBody>
      </p:sp>
      <p:sp>
        <p:nvSpPr>
          <p:cNvPr id="7171" name="Content Placeholder 2"/>
          <p:cNvSpPr>
            <a:spLocks noGrp="1"/>
          </p:cNvSpPr>
          <p:nvPr>
            <p:ph idx="1"/>
          </p:nvPr>
        </p:nvSpPr>
        <p:spPr/>
        <p:txBody>
          <a:bodyPr>
            <a:normAutofit lnSpcReduction="10000"/>
          </a:bodyPr>
          <a:lstStyle/>
          <a:p>
            <a:pPr eaLnBrk="1" hangingPunct="1"/>
            <a:r>
              <a:rPr lang="en-GB" altLang="en-US" sz="6000" dirty="0"/>
              <a:t>S – Statutory </a:t>
            </a:r>
          </a:p>
          <a:p>
            <a:pPr eaLnBrk="1" hangingPunct="1"/>
            <a:r>
              <a:rPr lang="en-GB" altLang="en-US" sz="6000" dirty="0"/>
              <a:t>A - Assessment</a:t>
            </a:r>
          </a:p>
          <a:p>
            <a:pPr eaLnBrk="1" hangingPunct="1"/>
            <a:r>
              <a:rPr lang="en-GB" altLang="en-US" sz="6000" dirty="0"/>
              <a:t>T - Tests</a:t>
            </a:r>
          </a:p>
          <a:p>
            <a:pPr algn="ctr" eaLnBrk="1" hangingPunct="1">
              <a:buFont typeface="Wingdings 2" pitchFamily="18" charset="2"/>
              <a:buNone/>
            </a:pPr>
            <a:r>
              <a:rPr lang="en-GB" altLang="en-US" dirty="0"/>
              <a:t>End of Key Stage measure of attainment and</a:t>
            </a:r>
          </a:p>
          <a:p>
            <a:pPr algn="ctr" eaLnBrk="1" hangingPunct="1">
              <a:buFont typeface="Wingdings 2" pitchFamily="18" charset="2"/>
              <a:buNone/>
            </a:pPr>
            <a:r>
              <a:rPr lang="en-GB" altLang="en-US" dirty="0"/>
              <a:t>pupil progress.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fontAlgn="auto" hangingPunct="1">
              <a:spcAft>
                <a:spcPts val="0"/>
              </a:spcAft>
              <a:defRPr/>
            </a:pPr>
            <a:r>
              <a:rPr lang="en-GB" dirty="0"/>
              <a:t>What are children tested on?</a:t>
            </a:r>
          </a:p>
        </p:txBody>
      </p:sp>
      <p:sp>
        <p:nvSpPr>
          <p:cNvPr id="8195" name="Content Placeholder 2"/>
          <p:cNvSpPr>
            <a:spLocks noGrp="1"/>
          </p:cNvSpPr>
          <p:nvPr>
            <p:ph idx="1"/>
          </p:nvPr>
        </p:nvSpPr>
        <p:spPr/>
        <p:txBody>
          <a:bodyPr>
            <a:normAutofit fontScale="92500"/>
          </a:bodyPr>
          <a:lstStyle/>
          <a:p>
            <a:pPr eaLnBrk="1" hangingPunct="1">
              <a:defRPr/>
            </a:pPr>
            <a:r>
              <a:rPr lang="en-GB" sz="4000" dirty="0"/>
              <a:t>English – reading, spelling,  grammar and punctuation</a:t>
            </a:r>
          </a:p>
          <a:p>
            <a:pPr marL="0" indent="0" eaLnBrk="1" hangingPunct="1">
              <a:buFont typeface="Wingdings 2" pitchFamily="18" charset="2"/>
              <a:buNone/>
              <a:defRPr/>
            </a:pPr>
            <a:r>
              <a:rPr lang="en-GB" sz="4000" dirty="0"/>
              <a:t> </a:t>
            </a:r>
          </a:p>
          <a:p>
            <a:pPr eaLnBrk="1" hangingPunct="1">
              <a:defRPr/>
            </a:pPr>
            <a:r>
              <a:rPr lang="en-GB" sz="4000" dirty="0"/>
              <a:t>Mathematics 2 x reasoning papers and arithmetic paper</a:t>
            </a:r>
          </a:p>
          <a:p>
            <a:pPr marL="0" indent="0" eaLnBrk="1" hangingPunct="1">
              <a:buFont typeface="Wingdings 2" pitchFamily="18" charset="2"/>
              <a:buNone/>
              <a:defRPr/>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564904"/>
            <a:ext cx="7239000" cy="1143000"/>
          </a:xfrm>
        </p:spPr>
        <p:txBody>
          <a:bodyPr>
            <a:noAutofit/>
          </a:bodyPr>
          <a:lstStyle/>
          <a:p>
            <a:pPr algn="ctr">
              <a:defRPr/>
            </a:pPr>
            <a:r>
              <a:rPr lang="en-GB" sz="9600" dirty="0"/>
              <a:t>MATHS</a:t>
            </a:r>
          </a:p>
        </p:txBody>
      </p:sp>
    </p:spTree>
    <p:extLst>
      <p:ext uri="{BB962C8B-B14F-4D97-AF65-F5344CB8AC3E}">
        <p14:creationId xmlns:p14="http://schemas.microsoft.com/office/powerpoint/2010/main" val="1160690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239000" cy="1143000"/>
          </a:xfrm>
        </p:spPr>
        <p:txBody>
          <a:bodyPr>
            <a:normAutofit fontScale="90000"/>
          </a:bodyPr>
          <a:lstStyle/>
          <a:p>
            <a:pPr>
              <a:defRPr/>
            </a:pPr>
            <a:r>
              <a:rPr lang="en-GB" dirty="0"/>
              <a:t>Arithmetic Maths test – Paper 1 </a:t>
            </a:r>
            <a:br>
              <a:rPr lang="en-GB" dirty="0"/>
            </a:br>
            <a:endParaRPr lang="en-GB" dirty="0"/>
          </a:p>
        </p:txBody>
      </p:sp>
      <p:sp>
        <p:nvSpPr>
          <p:cNvPr id="14339" name="Content Placeholder 2"/>
          <p:cNvSpPr>
            <a:spLocks noGrp="1"/>
          </p:cNvSpPr>
          <p:nvPr>
            <p:ph idx="1"/>
          </p:nvPr>
        </p:nvSpPr>
        <p:spPr>
          <a:xfrm>
            <a:off x="250825" y="1484313"/>
            <a:ext cx="7705725" cy="4105275"/>
          </a:xfrm>
        </p:spPr>
        <p:txBody>
          <a:bodyPr>
            <a:normAutofit/>
          </a:bodyPr>
          <a:lstStyle/>
          <a:p>
            <a:r>
              <a:rPr lang="en-GB" altLang="en-US" sz="2400" dirty="0"/>
              <a:t>40 marks on calculations-lasting 30 mins-which cover the four rules, adding/subtracting/multiplying/dividing fractions, calculating percentages, working with decimals numbers.</a:t>
            </a:r>
          </a:p>
          <a:p>
            <a:r>
              <a:rPr lang="en-GB" altLang="en-US" sz="2400" dirty="0"/>
              <a:t>How to help at home: Any work on times tables or practise calculations in the four operations. Internet games on calculation speed and number knowledge</a:t>
            </a:r>
            <a:r>
              <a:rPr lang="en-GB" altLang="en-US" sz="2400"/>
              <a:t>. </a:t>
            </a:r>
            <a:endParaRPr lang="en-GB" altLang="en-US" sz="2400" dirty="0"/>
          </a:p>
        </p:txBody>
      </p:sp>
    </p:spTree>
    <p:extLst>
      <p:ext uri="{BB962C8B-B14F-4D97-AF65-F5344CB8AC3E}">
        <p14:creationId xmlns:p14="http://schemas.microsoft.com/office/powerpoint/2010/main" val="3011182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being tested? </a:t>
            </a:r>
          </a:p>
        </p:txBody>
      </p:sp>
      <p:sp>
        <p:nvSpPr>
          <p:cNvPr id="3" name="Content Placeholder 2"/>
          <p:cNvSpPr>
            <a:spLocks noGrp="1"/>
          </p:cNvSpPr>
          <p:nvPr>
            <p:ph idx="1"/>
          </p:nvPr>
        </p:nvSpPr>
        <p:spPr>
          <a:xfrm>
            <a:off x="755576" y="1488613"/>
            <a:ext cx="6347714" cy="5540787"/>
          </a:xfrm>
        </p:spPr>
        <p:txBody>
          <a:bodyPr>
            <a:normAutofit fontScale="55000" lnSpcReduction="20000"/>
          </a:bodyPr>
          <a:lstStyle/>
          <a:p>
            <a:pPr marL="0" indent="0">
              <a:buNone/>
            </a:pPr>
            <a:r>
              <a:rPr lang="en-GB" sz="5100" dirty="0"/>
              <a:t>Children are tested on the following:</a:t>
            </a:r>
          </a:p>
          <a:p>
            <a:r>
              <a:rPr lang="en-GB" sz="3800" dirty="0"/>
              <a:t>Addition </a:t>
            </a:r>
          </a:p>
          <a:p>
            <a:r>
              <a:rPr lang="en-GB" sz="3800" dirty="0"/>
              <a:t>Subtraction </a:t>
            </a:r>
          </a:p>
          <a:p>
            <a:r>
              <a:rPr lang="en-GB" sz="3800" dirty="0"/>
              <a:t>Multiplication (including long multiplication)</a:t>
            </a:r>
          </a:p>
          <a:p>
            <a:r>
              <a:rPr lang="en-GB" sz="3800" dirty="0"/>
              <a:t>Division (including long division)</a:t>
            </a:r>
          </a:p>
          <a:p>
            <a:r>
              <a:rPr lang="en-GB" sz="3800" dirty="0"/>
              <a:t>Decimal numbers (various forms)</a:t>
            </a:r>
          </a:p>
          <a:p>
            <a:r>
              <a:rPr lang="en-GB" sz="3800" dirty="0"/>
              <a:t>Percentages</a:t>
            </a:r>
          </a:p>
          <a:p>
            <a:r>
              <a:rPr lang="en-GB" sz="3800" dirty="0"/>
              <a:t>Fractions (fractions in various forms) e.g. multiplying, adding and conversion of fractions.</a:t>
            </a:r>
          </a:p>
          <a:p>
            <a:r>
              <a:rPr lang="en-GB" sz="3800" dirty="0"/>
              <a:t>Order of operations</a:t>
            </a:r>
          </a:p>
          <a:p>
            <a:r>
              <a:rPr lang="en-GB" sz="3800" dirty="0"/>
              <a:t>Missing numbers in calculations</a:t>
            </a:r>
          </a:p>
          <a:p>
            <a:r>
              <a:rPr lang="en-GB" sz="3800" dirty="0"/>
              <a:t>Squaring and cubing numbers</a:t>
            </a:r>
          </a:p>
          <a:p>
            <a:pPr marL="0" indent="0">
              <a:buNone/>
            </a:pPr>
            <a:endParaRPr lang="en-GB" sz="2000" dirty="0"/>
          </a:p>
        </p:txBody>
      </p:sp>
    </p:spTree>
    <p:extLst>
      <p:ext uri="{BB962C8B-B14F-4D97-AF65-F5344CB8AC3E}">
        <p14:creationId xmlns:p14="http://schemas.microsoft.com/office/powerpoint/2010/main" val="73116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3" name="Rectangle 3"/>
          <p:cNvSpPr>
            <a:spLocks noChangeArrowheads="1"/>
          </p:cNvSpPr>
          <p:nvPr/>
        </p:nvSpPr>
        <p:spPr bwMode="auto">
          <a:xfrm>
            <a:off x="407988" y="427038"/>
            <a:ext cx="3249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nSpc>
                <a:spcPct val="100000"/>
              </a:lnSpc>
              <a:spcBef>
                <a:spcPct val="0"/>
              </a:spcBef>
              <a:buFontTx/>
              <a:buNone/>
            </a:pPr>
            <a:r>
              <a:rPr lang="en-GB" altLang="en-US" sz="3200" b="1" dirty="0">
                <a:latin typeface="BPreplay" pitchFamily="50" charset="0"/>
              </a:rPr>
              <a:t>Sample Questions</a:t>
            </a:r>
          </a:p>
        </p:txBody>
      </p:sp>
      <p:pic>
        <p:nvPicPr>
          <p:cNvPr id="15364"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325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35560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Maths Paper 1: Arithmetic</a:t>
            </a:r>
          </a:p>
        </p:txBody>
      </p:sp>
      <p:pic>
        <p:nvPicPr>
          <p:cNvPr id="15367"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2788" y="2046288"/>
            <a:ext cx="5178425" cy="446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3511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Reasoning Maths Papers </a:t>
            </a:r>
          </a:p>
        </p:txBody>
      </p:sp>
      <p:sp>
        <p:nvSpPr>
          <p:cNvPr id="16387" name="Content Placeholder 2"/>
          <p:cNvSpPr>
            <a:spLocks noGrp="1"/>
          </p:cNvSpPr>
          <p:nvPr>
            <p:ph idx="1"/>
          </p:nvPr>
        </p:nvSpPr>
        <p:spPr>
          <a:xfrm>
            <a:off x="609084" y="1488613"/>
            <a:ext cx="6347714" cy="3880773"/>
          </a:xfrm>
        </p:spPr>
        <p:txBody>
          <a:bodyPr>
            <a:normAutofit lnSpcReduction="10000"/>
          </a:bodyPr>
          <a:lstStyle/>
          <a:p>
            <a:pPr>
              <a:defRPr/>
            </a:pPr>
            <a:r>
              <a:rPr lang="en-GB" altLang="en-US" sz="2400" dirty="0"/>
              <a:t>Paper 2 and Paper 3 – Each of 40 minutes.</a:t>
            </a:r>
          </a:p>
          <a:p>
            <a:pPr>
              <a:defRPr/>
            </a:pPr>
            <a:r>
              <a:rPr lang="en-GB" altLang="en-US" sz="2400" dirty="0"/>
              <a:t>Children are tested on how they reason questions through and use their maths knowledge to access a mathematical problem. </a:t>
            </a:r>
          </a:p>
          <a:p>
            <a:pPr>
              <a:defRPr/>
            </a:pPr>
            <a:r>
              <a:rPr lang="en-GB" altLang="en-US" sz="2400" dirty="0"/>
              <a:t>Questions are usually worded or use illustrations e.g. triangles, timetables and charts. </a:t>
            </a:r>
          </a:p>
          <a:p>
            <a:pPr>
              <a:defRPr/>
            </a:pPr>
            <a:r>
              <a:rPr lang="en-GB" altLang="en-US" sz="2400" dirty="0"/>
              <a:t>Each question has more than one step and the children must figure out these steps. </a:t>
            </a:r>
          </a:p>
          <a:p>
            <a:pPr marL="0" indent="0">
              <a:buNone/>
              <a:defRPr/>
            </a:pPr>
            <a:endParaRPr lang="en-GB" altLang="en-US" dirty="0"/>
          </a:p>
        </p:txBody>
      </p:sp>
    </p:spTree>
    <p:extLst>
      <p:ext uri="{BB962C8B-B14F-4D97-AF65-F5344CB8AC3E}">
        <p14:creationId xmlns:p14="http://schemas.microsoft.com/office/powerpoint/2010/main" val="621506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7" name="Rectangle 3"/>
          <p:cNvSpPr>
            <a:spLocks noChangeArrowheads="1"/>
          </p:cNvSpPr>
          <p:nvPr/>
        </p:nvSpPr>
        <p:spPr bwMode="auto">
          <a:xfrm>
            <a:off x="407988" y="427038"/>
            <a:ext cx="3249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nSpc>
                <a:spcPct val="100000"/>
              </a:lnSpc>
              <a:spcBef>
                <a:spcPct val="0"/>
              </a:spcBef>
              <a:buFontTx/>
              <a:buNone/>
            </a:pPr>
            <a:r>
              <a:rPr lang="en-GB" altLang="en-US" sz="3200" b="1" dirty="0">
                <a:latin typeface="BPreplay" pitchFamily="50" charset="0"/>
              </a:rPr>
              <a:t>Sample Questions</a:t>
            </a:r>
          </a:p>
        </p:txBody>
      </p:sp>
      <p:pic>
        <p:nvPicPr>
          <p:cNvPr id="16388"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325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35560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Maths Paper 2 / Paper 3 : Reasoning</a:t>
            </a:r>
          </a:p>
        </p:txBody>
      </p:sp>
      <p:pic>
        <p:nvPicPr>
          <p:cNvPr id="16390"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7550" y="1976438"/>
            <a:ext cx="7708900" cy="418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0072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1" name="Rectangle 3"/>
          <p:cNvSpPr>
            <a:spLocks noChangeArrowheads="1"/>
          </p:cNvSpPr>
          <p:nvPr/>
        </p:nvSpPr>
        <p:spPr bwMode="auto">
          <a:xfrm>
            <a:off x="407988" y="427038"/>
            <a:ext cx="3249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nSpc>
                <a:spcPct val="100000"/>
              </a:lnSpc>
              <a:spcBef>
                <a:spcPct val="0"/>
              </a:spcBef>
              <a:buFontTx/>
              <a:buNone/>
            </a:pPr>
            <a:r>
              <a:rPr lang="en-GB" altLang="en-US" sz="3200" b="1" dirty="0">
                <a:latin typeface="BPreplay" pitchFamily="50" charset="0"/>
              </a:rPr>
              <a:t>Sample Questions</a:t>
            </a:r>
          </a:p>
        </p:txBody>
      </p:sp>
      <p:pic>
        <p:nvPicPr>
          <p:cNvPr id="17412"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325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35560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Maths Paper 2 / Paper 3 : Reasoning</a:t>
            </a:r>
          </a:p>
        </p:txBody>
      </p:sp>
      <p:pic>
        <p:nvPicPr>
          <p:cNvPr id="17415"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5213" y="1868488"/>
            <a:ext cx="7013575" cy="463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1566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286000"/>
            <a:ext cx="7239000" cy="1143000"/>
          </a:xfrm>
        </p:spPr>
        <p:txBody>
          <a:bodyPr>
            <a:noAutofit/>
          </a:bodyPr>
          <a:lstStyle/>
          <a:p>
            <a:pPr algn="ctr">
              <a:defRPr/>
            </a:pPr>
            <a:r>
              <a:rPr lang="en-GB" sz="9600" dirty="0"/>
              <a:t>English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6713" y="354013"/>
            <a:ext cx="8420100" cy="614457"/>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244"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3"/>
          <p:cNvSpPr>
            <a:spLocks noChangeArrowheads="1"/>
          </p:cNvSpPr>
          <p:nvPr/>
        </p:nvSpPr>
        <p:spPr bwMode="auto">
          <a:xfrm>
            <a:off x="407988" y="401638"/>
            <a:ext cx="172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nSpc>
                <a:spcPct val="100000"/>
              </a:lnSpc>
              <a:spcBef>
                <a:spcPct val="0"/>
              </a:spcBef>
              <a:buFontTx/>
              <a:buNone/>
            </a:pPr>
            <a:r>
              <a:rPr lang="en-GB" altLang="en-US" sz="3600" b="1" dirty="0">
                <a:latin typeface="BPreplay" pitchFamily="50" charset="0"/>
              </a:rPr>
              <a:t>Reading</a:t>
            </a:r>
          </a:p>
        </p:txBody>
      </p:sp>
      <p:sp>
        <p:nvSpPr>
          <p:cNvPr id="11" name="Rectangle 10"/>
          <p:cNvSpPr/>
          <p:nvPr/>
        </p:nvSpPr>
        <p:spPr>
          <a:xfrm>
            <a:off x="251520" y="1177178"/>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700" b="1" dirty="0">
                <a:solidFill>
                  <a:schemeClr val="tx1"/>
                </a:solidFill>
                <a:latin typeface="Trebuchet MS" panose="020B0603020202020204" pitchFamily="34" charset="0"/>
              </a:rPr>
              <a:t>The Reading Test consists of a single test paper with three unrelated reading texts.</a:t>
            </a:r>
          </a:p>
          <a:p>
            <a:pPr marL="342900" indent="-160338">
              <a:buFont typeface="Arial" panose="020B0604020202020204" pitchFamily="34" charset="0"/>
              <a:buChar char="•"/>
              <a:defRPr/>
            </a:pPr>
            <a:endParaRPr lang="en-GB" sz="1700" b="1" dirty="0">
              <a:solidFill>
                <a:schemeClr val="tx1"/>
              </a:solidFill>
              <a:latin typeface="Trebuchet MS" panose="020B0603020202020204" pitchFamily="34" charset="0"/>
            </a:endParaRPr>
          </a:p>
          <a:p>
            <a:pPr marL="342900" indent="-160338">
              <a:buFont typeface="Arial" panose="020B0604020202020204" pitchFamily="34" charset="0"/>
              <a:buChar char="•"/>
              <a:defRPr/>
            </a:pPr>
            <a:r>
              <a:rPr lang="en-GB" sz="1700" b="1" dirty="0">
                <a:solidFill>
                  <a:schemeClr val="tx1"/>
                </a:solidFill>
                <a:latin typeface="Trebuchet MS" panose="020B0603020202020204" pitchFamily="34" charset="0"/>
              </a:rPr>
              <a:t>Children are given 60 minutes in total, which includes reading the texts and answering the questions.</a:t>
            </a:r>
          </a:p>
          <a:p>
            <a:pPr marL="342900" indent="-160338">
              <a:buFont typeface="Arial" panose="020B0604020202020204" pitchFamily="34" charset="0"/>
              <a:buChar char="•"/>
              <a:defRPr/>
            </a:pPr>
            <a:endParaRPr lang="en-GB" sz="1700" b="1" dirty="0">
              <a:solidFill>
                <a:schemeClr val="tx1"/>
              </a:solidFill>
              <a:latin typeface="Trebuchet MS" panose="020B0603020202020204" pitchFamily="34" charset="0"/>
            </a:endParaRPr>
          </a:p>
          <a:p>
            <a:pPr marL="342900" indent="-160338">
              <a:buFont typeface="Arial" panose="020B0604020202020204" pitchFamily="34" charset="0"/>
              <a:buChar char="•"/>
              <a:defRPr/>
            </a:pPr>
            <a:r>
              <a:rPr lang="en-GB" sz="1700" b="1" dirty="0">
                <a:solidFill>
                  <a:schemeClr val="tx1"/>
                </a:solidFill>
                <a:latin typeface="Trebuchet MS" panose="020B0603020202020204" pitchFamily="34" charset="0"/>
              </a:rPr>
              <a:t>A total of 50 marks are available.</a:t>
            </a:r>
          </a:p>
          <a:p>
            <a:pPr marL="182562">
              <a:defRPr/>
            </a:pPr>
            <a:endParaRPr lang="en-GB" sz="1700" b="1" dirty="0">
              <a:solidFill>
                <a:schemeClr val="tx1"/>
              </a:solidFill>
              <a:latin typeface="Trebuchet MS" panose="020B0603020202020204" pitchFamily="34" charset="0"/>
            </a:endParaRPr>
          </a:p>
          <a:p>
            <a:pPr marL="342900" indent="-160338">
              <a:buFont typeface="Arial" panose="020B0604020202020204" pitchFamily="34" charset="0"/>
              <a:buChar char="•"/>
              <a:defRPr/>
            </a:pPr>
            <a:r>
              <a:rPr lang="en-GB" sz="1700" b="1" dirty="0">
                <a:solidFill>
                  <a:schemeClr val="tx1"/>
                </a:solidFill>
                <a:latin typeface="Trebuchet MS" panose="020B0603020202020204" pitchFamily="34" charset="0"/>
              </a:rPr>
              <a:t>Some questions are multiple choice or selected response, others require short answers and some require an extended response or explanation.</a:t>
            </a:r>
          </a:p>
          <a:p>
            <a:pPr marL="182562">
              <a:defRPr/>
            </a:pPr>
            <a:endParaRPr lang="en-GB" sz="1700" b="1" dirty="0">
              <a:solidFill>
                <a:schemeClr val="tx1"/>
              </a:solidFill>
              <a:latin typeface="Trebuchet MS" panose="020B0603020202020204" pitchFamily="34" charset="0"/>
            </a:endParaRPr>
          </a:p>
          <a:p>
            <a:pPr marL="342900" indent="-160338">
              <a:buFont typeface="Arial" panose="020B0604020202020204" pitchFamily="34" charset="0"/>
              <a:buChar char="•"/>
              <a:defRPr/>
            </a:pPr>
            <a:r>
              <a:rPr lang="en-GB" sz="1700" b="1" dirty="0">
                <a:solidFill>
                  <a:schemeClr val="tx1"/>
                </a:solidFill>
                <a:latin typeface="Trebuchet MS" panose="020B0603020202020204" pitchFamily="34" charset="0"/>
              </a:rPr>
              <a:t>Helping at home – Children to read their reading book from the school library which is targeted at the correct level. Encourage children to talk about the book and discuss characters, actions etc. Keep up reading logs. </a:t>
            </a:r>
          </a:p>
        </p:txBody>
      </p:sp>
    </p:spTree>
    <p:extLst>
      <p:ext uri="{BB962C8B-B14F-4D97-AF65-F5344CB8AC3E}">
        <p14:creationId xmlns:p14="http://schemas.microsoft.com/office/powerpoint/2010/main" val="738705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43EAA-2453-475F-AA9E-0093D47EB065}"/>
              </a:ext>
            </a:extLst>
          </p:cNvPr>
          <p:cNvSpPr>
            <a:spLocks noGrp="1"/>
          </p:cNvSpPr>
          <p:nvPr>
            <p:ph type="title"/>
          </p:nvPr>
        </p:nvSpPr>
        <p:spPr/>
        <p:txBody>
          <a:bodyPr/>
          <a:lstStyle/>
          <a:p>
            <a:r>
              <a:rPr lang="en-GB" dirty="0"/>
              <a:t>Different types of questions</a:t>
            </a:r>
          </a:p>
        </p:txBody>
      </p:sp>
      <p:sp>
        <p:nvSpPr>
          <p:cNvPr id="3" name="Content Placeholder 2">
            <a:extLst>
              <a:ext uri="{FF2B5EF4-FFF2-40B4-BE49-F238E27FC236}">
                <a16:creationId xmlns:a16="http://schemas.microsoft.com/office/drawing/2014/main" id="{E0B2C592-1C00-45B0-B483-AA40C18DEDE1}"/>
              </a:ext>
            </a:extLst>
          </p:cNvPr>
          <p:cNvSpPr>
            <a:spLocks noGrp="1"/>
          </p:cNvSpPr>
          <p:nvPr>
            <p:ph idx="1"/>
          </p:nvPr>
        </p:nvSpPr>
        <p:spPr>
          <a:xfrm>
            <a:off x="827584" y="1488613"/>
            <a:ext cx="6347714" cy="3880773"/>
          </a:xfrm>
        </p:spPr>
        <p:txBody>
          <a:bodyPr/>
          <a:lstStyle/>
          <a:p>
            <a:r>
              <a:rPr lang="en-GB" sz="1800" b="1" dirty="0">
                <a:solidFill>
                  <a:schemeClr val="tx1"/>
                </a:solidFill>
                <a:latin typeface="Trebuchet MS" panose="020B0603020202020204" pitchFamily="34" charset="0"/>
              </a:rPr>
              <a:t>Questions are designed to assess the comprehension and understanding of a child’s reading.</a:t>
            </a:r>
          </a:p>
          <a:p>
            <a:pPr marL="0" indent="0">
              <a:buNone/>
            </a:pPr>
            <a:endParaRPr lang="en-GB" dirty="0"/>
          </a:p>
          <a:p>
            <a:pPr>
              <a:buFont typeface="Wingdings" panose="05000000000000000000" pitchFamily="2" charset="2"/>
              <a:buChar char="§"/>
            </a:pPr>
            <a:r>
              <a:rPr lang="en-GB" b="1" dirty="0">
                <a:solidFill>
                  <a:schemeClr val="tx1"/>
                </a:solidFill>
                <a:latin typeface="+mj-lt"/>
              </a:rPr>
              <a:t>Range of retrieval questions – the answer is in the text and the children need to find it</a:t>
            </a:r>
          </a:p>
          <a:p>
            <a:pPr>
              <a:buFont typeface="Wingdings" panose="05000000000000000000" pitchFamily="2" charset="2"/>
              <a:buChar char="§"/>
            </a:pPr>
            <a:r>
              <a:rPr lang="en-GB" b="1" dirty="0">
                <a:solidFill>
                  <a:schemeClr val="tx1"/>
                </a:solidFill>
                <a:latin typeface="+mj-lt"/>
              </a:rPr>
              <a:t>Their understanding of vocabulary used in the text – the children need to use the context of the text to work out word meaning</a:t>
            </a:r>
          </a:p>
          <a:p>
            <a:pPr>
              <a:buFont typeface="Wingdings" panose="05000000000000000000" pitchFamily="2" charset="2"/>
              <a:buChar char="§"/>
            </a:pPr>
            <a:r>
              <a:rPr lang="en-GB" b="1" dirty="0">
                <a:solidFill>
                  <a:schemeClr val="tx1"/>
                </a:solidFill>
                <a:latin typeface="+mj-lt"/>
              </a:rPr>
              <a:t>Inference questions – the children need to use clues in the text to support their ideas and opinions</a:t>
            </a:r>
          </a:p>
          <a:p>
            <a:pPr>
              <a:buFont typeface="Wingdings" panose="05000000000000000000" pitchFamily="2" charset="2"/>
              <a:buChar char="§"/>
            </a:pPr>
            <a:r>
              <a:rPr lang="en-GB" b="1" dirty="0">
                <a:solidFill>
                  <a:schemeClr val="tx1"/>
                </a:solidFill>
                <a:latin typeface="+mj-lt"/>
              </a:rPr>
              <a:t>Summarising by ordering different events from text</a:t>
            </a:r>
          </a:p>
        </p:txBody>
      </p:sp>
    </p:spTree>
    <p:extLst>
      <p:ext uri="{BB962C8B-B14F-4D97-AF65-F5344CB8AC3E}">
        <p14:creationId xmlns:p14="http://schemas.microsoft.com/office/powerpoint/2010/main" val="464983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0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Reading paper</a:t>
            </a:r>
          </a:p>
        </p:txBody>
      </p:sp>
      <p:sp>
        <p:nvSpPr>
          <p:cNvPr id="9" name="Rectangle 8"/>
          <p:cNvSpPr/>
          <p:nvPr/>
        </p:nvSpPr>
        <p:spPr>
          <a:xfrm>
            <a:off x="366713" y="354013"/>
            <a:ext cx="8420100" cy="715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292"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3"/>
          <p:cNvSpPr>
            <a:spLocks noChangeArrowheads="1"/>
          </p:cNvSpPr>
          <p:nvPr/>
        </p:nvSpPr>
        <p:spPr bwMode="auto">
          <a:xfrm>
            <a:off x="407988" y="401638"/>
            <a:ext cx="36371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nSpc>
                <a:spcPct val="100000"/>
              </a:lnSpc>
              <a:spcBef>
                <a:spcPct val="0"/>
              </a:spcBef>
              <a:buFontTx/>
              <a:buNone/>
            </a:pPr>
            <a:r>
              <a:rPr lang="en-GB" altLang="en-US" sz="3600" b="1" dirty="0">
                <a:latin typeface="BPreplay" pitchFamily="50" charset="0"/>
              </a:rPr>
              <a:t>Sample Questions</a:t>
            </a:r>
          </a:p>
        </p:txBody>
      </p:sp>
      <p:pic>
        <p:nvPicPr>
          <p:cNvPr id="4" name="Picture 3">
            <a:extLst>
              <a:ext uri="{FF2B5EF4-FFF2-40B4-BE49-F238E27FC236}">
                <a16:creationId xmlns:a16="http://schemas.microsoft.com/office/drawing/2014/main" id="{3F69F4EC-1C7B-442D-AF5E-563DCAB47831}"/>
              </a:ext>
            </a:extLst>
          </p:cNvPr>
          <p:cNvPicPr>
            <a:picLocks noChangeAspect="1"/>
          </p:cNvPicPr>
          <p:nvPr/>
        </p:nvPicPr>
        <p:blipFill>
          <a:blip r:embed="rId3"/>
          <a:stretch>
            <a:fillRect/>
          </a:stretch>
        </p:blipFill>
        <p:spPr>
          <a:xfrm>
            <a:off x="1214437" y="1779863"/>
            <a:ext cx="5301779" cy="4497112"/>
          </a:xfrm>
          <a:prstGeom prst="rect">
            <a:avLst/>
          </a:prstGeom>
        </p:spPr>
      </p:pic>
    </p:spTree>
    <p:extLst>
      <p:ext uri="{BB962C8B-B14F-4D97-AF65-F5344CB8AC3E}">
        <p14:creationId xmlns:p14="http://schemas.microsoft.com/office/powerpoint/2010/main" val="3139365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0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Reading paper</a:t>
            </a:r>
          </a:p>
        </p:txBody>
      </p:sp>
      <p:sp>
        <p:nvSpPr>
          <p:cNvPr id="9" name="Rectangle 8"/>
          <p:cNvSpPr/>
          <p:nvPr/>
        </p:nvSpPr>
        <p:spPr>
          <a:xfrm>
            <a:off x="366713" y="354013"/>
            <a:ext cx="8420100" cy="715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292"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3"/>
          <p:cNvSpPr>
            <a:spLocks noChangeArrowheads="1"/>
          </p:cNvSpPr>
          <p:nvPr/>
        </p:nvSpPr>
        <p:spPr bwMode="auto">
          <a:xfrm>
            <a:off x="407988" y="401638"/>
            <a:ext cx="36371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nSpc>
                <a:spcPct val="100000"/>
              </a:lnSpc>
              <a:spcBef>
                <a:spcPct val="0"/>
              </a:spcBef>
              <a:buFontTx/>
              <a:buNone/>
            </a:pPr>
            <a:r>
              <a:rPr lang="en-GB" altLang="en-US" sz="3600" b="1" dirty="0">
                <a:latin typeface="BPreplay" pitchFamily="50" charset="0"/>
              </a:rPr>
              <a:t>Sample Questions</a:t>
            </a:r>
          </a:p>
        </p:txBody>
      </p:sp>
      <p:pic>
        <p:nvPicPr>
          <p:cNvPr id="5" name="Picture 4">
            <a:extLst>
              <a:ext uri="{FF2B5EF4-FFF2-40B4-BE49-F238E27FC236}">
                <a16:creationId xmlns:a16="http://schemas.microsoft.com/office/drawing/2014/main" id="{0108050C-6722-41BB-BA3F-019B88771D15}"/>
              </a:ext>
            </a:extLst>
          </p:cNvPr>
          <p:cNvPicPr>
            <a:picLocks noChangeAspect="1"/>
          </p:cNvPicPr>
          <p:nvPr/>
        </p:nvPicPr>
        <p:blipFill>
          <a:blip r:embed="rId3"/>
          <a:stretch>
            <a:fillRect/>
          </a:stretch>
        </p:blipFill>
        <p:spPr>
          <a:xfrm>
            <a:off x="539552" y="1749672"/>
            <a:ext cx="5905500" cy="1362075"/>
          </a:xfrm>
          <a:prstGeom prst="rect">
            <a:avLst/>
          </a:prstGeom>
        </p:spPr>
      </p:pic>
      <p:pic>
        <p:nvPicPr>
          <p:cNvPr id="7" name="Picture 6">
            <a:extLst>
              <a:ext uri="{FF2B5EF4-FFF2-40B4-BE49-F238E27FC236}">
                <a16:creationId xmlns:a16="http://schemas.microsoft.com/office/drawing/2014/main" id="{212F825A-10AA-4225-9B65-5D2AFB5E84D0}"/>
              </a:ext>
            </a:extLst>
          </p:cNvPr>
          <p:cNvPicPr>
            <a:picLocks noChangeAspect="1"/>
          </p:cNvPicPr>
          <p:nvPr/>
        </p:nvPicPr>
        <p:blipFill>
          <a:blip r:embed="rId4"/>
          <a:stretch>
            <a:fillRect/>
          </a:stretch>
        </p:blipFill>
        <p:spPr>
          <a:xfrm>
            <a:off x="539552" y="3277478"/>
            <a:ext cx="5627023" cy="3369900"/>
          </a:xfrm>
          <a:prstGeom prst="rect">
            <a:avLst/>
          </a:prstGeom>
        </p:spPr>
      </p:pic>
    </p:spTree>
    <p:extLst>
      <p:ext uri="{BB962C8B-B14F-4D97-AF65-F5344CB8AC3E}">
        <p14:creationId xmlns:p14="http://schemas.microsoft.com/office/powerpoint/2010/main" val="24827813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0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A Spelling test is administered containing 20 words, lasting approximately 15 minutes.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A separate test is given on Punctuation, Vocabulary and Grammar</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This test lasts for 45 minutes and requires short answer questions, including some multiple choice.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Marks for these two tests are added together to give a total for Spelling, Punctuation and Grammar.</a:t>
            </a:r>
          </a:p>
        </p:txBody>
      </p:sp>
      <p:sp>
        <p:nvSpPr>
          <p:cNvPr id="9" name="Rectangle 8"/>
          <p:cNvSpPr/>
          <p:nvPr/>
        </p:nvSpPr>
        <p:spPr>
          <a:xfrm>
            <a:off x="366713" y="354013"/>
            <a:ext cx="8420100" cy="715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1268"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Rectangle 3"/>
          <p:cNvSpPr>
            <a:spLocks noChangeArrowheads="1"/>
          </p:cNvSpPr>
          <p:nvPr/>
        </p:nvSpPr>
        <p:spPr bwMode="auto">
          <a:xfrm>
            <a:off x="407988" y="401638"/>
            <a:ext cx="701217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nSpc>
                <a:spcPct val="100000"/>
              </a:lnSpc>
              <a:spcBef>
                <a:spcPct val="0"/>
              </a:spcBef>
              <a:buFontTx/>
              <a:buNone/>
            </a:pPr>
            <a:r>
              <a:rPr lang="en-GB" altLang="en-US" sz="3600" b="1" dirty="0">
                <a:latin typeface="BPreplay" pitchFamily="50" charset="0"/>
              </a:rPr>
              <a:t>Spelling, Punctuation and Grammar</a:t>
            </a:r>
          </a:p>
        </p:txBody>
      </p:sp>
      <p:sp>
        <p:nvSpPr>
          <p:cNvPr id="12" name="Rectangle 11"/>
          <p:cNvSpPr/>
          <p:nvPr/>
        </p:nvSpPr>
        <p:spPr>
          <a:xfrm>
            <a:off x="327040" y="1182688"/>
            <a:ext cx="8429625" cy="5329237"/>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dirty="0">
                <a:solidFill>
                  <a:schemeClr val="tx1"/>
                </a:solidFill>
                <a:latin typeface="Trebuchet MS" panose="020B0603020202020204" pitchFamily="34" charset="0"/>
              </a:rPr>
              <a:t>A Spelling test is administered containing 20 words, lasting approximately 15 minutes.</a:t>
            </a:r>
          </a:p>
          <a:p>
            <a:pPr marL="342900" indent="-160338">
              <a:buFont typeface="Arial" panose="020B0604020202020204" pitchFamily="34" charset="0"/>
              <a:buChar char="•"/>
              <a:defRPr/>
            </a:pPr>
            <a:endParaRPr lang="en-GB" dirty="0">
              <a:solidFill>
                <a:schemeClr val="tx1"/>
              </a:solidFill>
              <a:latin typeface="Trebuchet MS" panose="020B0603020202020204" pitchFamily="34" charset="0"/>
            </a:endParaRPr>
          </a:p>
          <a:p>
            <a:pPr marL="342900" indent="-160338">
              <a:buFont typeface="Arial" panose="020B0604020202020204" pitchFamily="34" charset="0"/>
              <a:buChar char="•"/>
              <a:defRPr/>
            </a:pPr>
            <a:r>
              <a:rPr lang="en-GB" dirty="0">
                <a:solidFill>
                  <a:schemeClr val="tx1"/>
                </a:solidFill>
                <a:latin typeface="Trebuchet MS" panose="020B0603020202020204" pitchFamily="34" charset="0"/>
              </a:rPr>
              <a:t>A separate test is given on Punctuation, Vocabulary and Grammar</a:t>
            </a:r>
          </a:p>
          <a:p>
            <a:pPr marL="342900" indent="-160338">
              <a:buFont typeface="Arial" panose="020B0604020202020204" pitchFamily="34" charset="0"/>
              <a:buChar char="•"/>
              <a:defRPr/>
            </a:pPr>
            <a:endParaRPr lang="en-GB" dirty="0">
              <a:solidFill>
                <a:schemeClr val="tx1"/>
              </a:solidFill>
              <a:latin typeface="Trebuchet MS" panose="020B0603020202020204" pitchFamily="34" charset="0"/>
            </a:endParaRPr>
          </a:p>
          <a:p>
            <a:pPr marL="342900" indent="-160338">
              <a:buFont typeface="Arial" panose="020B0604020202020204" pitchFamily="34" charset="0"/>
              <a:buChar char="•"/>
              <a:defRPr/>
            </a:pPr>
            <a:r>
              <a:rPr lang="en-GB" dirty="0">
                <a:solidFill>
                  <a:schemeClr val="tx1"/>
                </a:solidFill>
                <a:latin typeface="Trebuchet MS" panose="020B0603020202020204" pitchFamily="34" charset="0"/>
              </a:rPr>
              <a:t>This test lasts for 45 minutes and requires short answer questions, including some multiple choice.</a:t>
            </a:r>
          </a:p>
          <a:p>
            <a:pPr marL="342900" indent="-160338">
              <a:buFont typeface="Arial" panose="020B0604020202020204" pitchFamily="34" charset="0"/>
              <a:buChar char="•"/>
              <a:defRPr/>
            </a:pPr>
            <a:endParaRPr lang="en-GB" dirty="0">
              <a:solidFill>
                <a:schemeClr val="tx1"/>
              </a:solidFill>
              <a:latin typeface="Trebuchet MS" panose="020B0603020202020204" pitchFamily="34" charset="0"/>
            </a:endParaRPr>
          </a:p>
          <a:p>
            <a:pPr marL="342900" indent="-160338">
              <a:buFont typeface="Arial" panose="020B0604020202020204" pitchFamily="34" charset="0"/>
              <a:buChar char="•"/>
              <a:defRPr/>
            </a:pPr>
            <a:r>
              <a:rPr lang="en-GB" dirty="0">
                <a:solidFill>
                  <a:schemeClr val="tx1"/>
                </a:solidFill>
                <a:latin typeface="Trebuchet MS" panose="020B0603020202020204" pitchFamily="34" charset="0"/>
              </a:rPr>
              <a:t>Marks for these two tests are added together to give a total for Spelling, Punctuation and Grammar.</a:t>
            </a:r>
          </a:p>
          <a:p>
            <a:pPr marL="182562">
              <a:defRPr/>
            </a:pPr>
            <a:endParaRPr lang="en-GB" dirty="0">
              <a:solidFill>
                <a:schemeClr val="tx1"/>
              </a:solidFill>
              <a:latin typeface="Trebuchet MS" panose="020B0603020202020204" pitchFamily="34" charset="0"/>
            </a:endParaRPr>
          </a:p>
          <a:p>
            <a:pPr marL="342900" indent="-160338">
              <a:buFont typeface="Arial" panose="020B0604020202020204" pitchFamily="34" charset="0"/>
              <a:buChar char="•"/>
              <a:defRPr/>
            </a:pPr>
            <a:r>
              <a:rPr lang="en-GB" dirty="0">
                <a:solidFill>
                  <a:schemeClr val="tx1"/>
                </a:solidFill>
                <a:latin typeface="Trebuchet MS" panose="020B0603020202020204" pitchFamily="34" charset="0"/>
              </a:rPr>
              <a:t>Children have been working through these skills in class and have been exposed to the vocabulary. </a:t>
            </a:r>
          </a:p>
          <a:p>
            <a:pPr marL="342900" indent="-160338">
              <a:buFont typeface="Arial" panose="020B0604020202020204" pitchFamily="34" charset="0"/>
              <a:buChar char="•"/>
              <a:defRPr/>
            </a:pPr>
            <a:endParaRPr lang="en-GB" sz="2400" dirty="0">
              <a:solidFill>
                <a:schemeClr val="bg2">
                  <a:lumMod val="10000"/>
                </a:schemeClr>
              </a:solidFill>
              <a:latin typeface="Trebuchet MS" panose="020B0603020202020204" pitchFamily="34" charset="0"/>
            </a:endParaRPr>
          </a:p>
        </p:txBody>
      </p:sp>
    </p:spTree>
    <p:extLst>
      <p:ext uri="{BB962C8B-B14F-4D97-AF65-F5344CB8AC3E}">
        <p14:creationId xmlns:p14="http://schemas.microsoft.com/office/powerpoint/2010/main" val="33442340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0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Grammar, Punctuation and Spelling Paper 1</a:t>
            </a:r>
          </a:p>
        </p:txBody>
      </p:sp>
      <p:sp>
        <p:nvSpPr>
          <p:cNvPr id="9" name="Rectangle 8"/>
          <p:cNvSpPr/>
          <p:nvPr/>
        </p:nvSpPr>
        <p:spPr>
          <a:xfrm>
            <a:off x="366713" y="354013"/>
            <a:ext cx="8420100" cy="715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292"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3"/>
          <p:cNvSpPr>
            <a:spLocks noChangeArrowheads="1"/>
          </p:cNvSpPr>
          <p:nvPr/>
        </p:nvSpPr>
        <p:spPr bwMode="auto">
          <a:xfrm>
            <a:off x="407988" y="401638"/>
            <a:ext cx="345280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nSpc>
                <a:spcPct val="100000"/>
              </a:lnSpc>
              <a:spcBef>
                <a:spcPct val="0"/>
              </a:spcBef>
              <a:buFontTx/>
              <a:buNone/>
            </a:pPr>
            <a:r>
              <a:rPr lang="en-GB" altLang="en-US" sz="3600" b="1" dirty="0">
                <a:latin typeface="BPreplay" pitchFamily="50" charset="0"/>
              </a:rPr>
              <a:t>Sample Question</a:t>
            </a:r>
          </a:p>
        </p:txBody>
      </p:sp>
      <p:pic>
        <p:nvPicPr>
          <p:cNvPr id="12294"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0888" y="2141538"/>
            <a:ext cx="7642225"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98236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a:t>
            </a:r>
          </a:p>
        </p:txBody>
      </p:sp>
      <p:sp>
        <p:nvSpPr>
          <p:cNvPr id="3" name="Content Placeholder 2"/>
          <p:cNvSpPr>
            <a:spLocks noGrp="1"/>
          </p:cNvSpPr>
          <p:nvPr>
            <p:ph idx="1"/>
          </p:nvPr>
        </p:nvSpPr>
        <p:spPr>
          <a:xfrm>
            <a:off x="603364" y="1412776"/>
            <a:ext cx="6347714" cy="3880773"/>
          </a:xfrm>
        </p:spPr>
        <p:txBody>
          <a:bodyPr/>
          <a:lstStyle/>
          <a:p>
            <a:r>
              <a:rPr lang="en-GB" dirty="0">
                <a:solidFill>
                  <a:schemeClr val="tx1"/>
                </a:solidFill>
              </a:rPr>
              <a:t>Children will have 20 spellings following patterns and formations taught throughout key stage 2. </a:t>
            </a:r>
          </a:p>
          <a:p>
            <a:r>
              <a:rPr lang="en-GB" dirty="0">
                <a:solidFill>
                  <a:schemeClr val="tx1"/>
                </a:solidFill>
              </a:rPr>
              <a:t>The spellings are spoken to the children within the context of a sentence.</a:t>
            </a:r>
          </a:p>
          <a:p>
            <a:r>
              <a:rPr lang="en-GB" b="1" dirty="0">
                <a:solidFill>
                  <a:schemeClr val="tx1"/>
                </a:solidFill>
              </a:rPr>
              <a:t>Spelling 18: </a:t>
            </a:r>
            <a:r>
              <a:rPr lang="en-GB" dirty="0">
                <a:solidFill>
                  <a:schemeClr val="tx1"/>
                </a:solidFill>
              </a:rPr>
              <a:t>The word is </a:t>
            </a:r>
            <a:r>
              <a:rPr lang="en-GB" b="1" dirty="0">
                <a:solidFill>
                  <a:schemeClr val="tx1"/>
                </a:solidFill>
              </a:rPr>
              <a:t>tongue</a:t>
            </a:r>
            <a:r>
              <a:rPr lang="en-GB" dirty="0">
                <a:solidFill>
                  <a:schemeClr val="tx1"/>
                </a:solidFill>
              </a:rPr>
              <a:t>. I burnt my </a:t>
            </a:r>
            <a:r>
              <a:rPr lang="en-GB" b="1" u="sng" dirty="0">
                <a:solidFill>
                  <a:schemeClr val="tx1"/>
                </a:solidFill>
              </a:rPr>
              <a:t>tongue </a:t>
            </a:r>
            <a:r>
              <a:rPr lang="en-GB" dirty="0">
                <a:solidFill>
                  <a:schemeClr val="tx1"/>
                </a:solidFill>
              </a:rPr>
              <a:t>on the hot soup. The word is </a:t>
            </a:r>
            <a:r>
              <a:rPr lang="en-GB" b="1" dirty="0">
                <a:solidFill>
                  <a:schemeClr val="tx1"/>
                </a:solidFill>
              </a:rPr>
              <a:t>tongue</a:t>
            </a:r>
            <a:r>
              <a:rPr lang="en-GB" dirty="0">
                <a:solidFill>
                  <a:schemeClr val="tx1"/>
                </a:solidFill>
              </a:rPr>
              <a:t>.</a:t>
            </a:r>
          </a:p>
          <a:p>
            <a:r>
              <a:rPr lang="en-GB" b="1" dirty="0">
                <a:solidFill>
                  <a:schemeClr val="tx1"/>
                </a:solidFill>
              </a:rPr>
              <a:t>Spelling 19: </a:t>
            </a:r>
            <a:r>
              <a:rPr lang="en-GB" dirty="0">
                <a:solidFill>
                  <a:schemeClr val="tx1"/>
                </a:solidFill>
              </a:rPr>
              <a:t>The word is </a:t>
            </a:r>
            <a:r>
              <a:rPr lang="en-GB" b="1" dirty="0">
                <a:solidFill>
                  <a:schemeClr val="tx1"/>
                </a:solidFill>
              </a:rPr>
              <a:t>accidentally</a:t>
            </a:r>
            <a:r>
              <a:rPr lang="en-GB" dirty="0">
                <a:solidFill>
                  <a:schemeClr val="tx1"/>
                </a:solidFill>
              </a:rPr>
              <a:t>. Sarah </a:t>
            </a:r>
            <a:r>
              <a:rPr lang="en-GB" b="1" u="sng" dirty="0">
                <a:solidFill>
                  <a:schemeClr val="tx1"/>
                </a:solidFill>
              </a:rPr>
              <a:t>accidentally </a:t>
            </a:r>
            <a:r>
              <a:rPr lang="en-GB" dirty="0">
                <a:solidFill>
                  <a:schemeClr val="tx1"/>
                </a:solidFill>
              </a:rPr>
              <a:t>spilled water all over the table. The word is </a:t>
            </a:r>
            <a:r>
              <a:rPr lang="en-GB" b="1" dirty="0">
                <a:solidFill>
                  <a:schemeClr val="tx1"/>
                </a:solidFill>
              </a:rPr>
              <a:t>accidentally</a:t>
            </a:r>
            <a:r>
              <a:rPr lang="en-GB" dirty="0">
                <a:solidFill>
                  <a:schemeClr val="tx1"/>
                </a:solidFill>
              </a:rPr>
              <a:t>.</a:t>
            </a:r>
          </a:p>
          <a:p>
            <a:r>
              <a:rPr lang="en-GB" b="1" dirty="0">
                <a:solidFill>
                  <a:schemeClr val="tx1"/>
                </a:solidFill>
              </a:rPr>
              <a:t>Spelling 20: </a:t>
            </a:r>
            <a:r>
              <a:rPr lang="en-GB" dirty="0">
                <a:solidFill>
                  <a:schemeClr val="tx1"/>
                </a:solidFill>
              </a:rPr>
              <a:t>The word is </a:t>
            </a:r>
            <a:r>
              <a:rPr lang="en-GB" b="1" dirty="0">
                <a:solidFill>
                  <a:schemeClr val="tx1"/>
                </a:solidFill>
              </a:rPr>
              <a:t>deceive</a:t>
            </a:r>
            <a:r>
              <a:rPr lang="en-GB" dirty="0">
                <a:solidFill>
                  <a:schemeClr val="tx1"/>
                </a:solidFill>
              </a:rPr>
              <a:t>. The criminal tried to </a:t>
            </a:r>
            <a:r>
              <a:rPr lang="en-GB" b="1" u="sng" dirty="0">
                <a:solidFill>
                  <a:schemeClr val="tx1"/>
                </a:solidFill>
              </a:rPr>
              <a:t>deceive </a:t>
            </a:r>
            <a:r>
              <a:rPr lang="en-GB" dirty="0">
                <a:solidFill>
                  <a:schemeClr val="tx1"/>
                </a:solidFill>
              </a:rPr>
              <a:t>the police. The word is </a:t>
            </a:r>
            <a:r>
              <a:rPr lang="en-GB" b="1" dirty="0">
                <a:solidFill>
                  <a:schemeClr val="tx1"/>
                </a:solidFill>
              </a:rPr>
              <a:t>deceive</a:t>
            </a:r>
            <a:r>
              <a:rPr lang="en-GB" dirty="0">
                <a:solidFill>
                  <a:schemeClr val="tx1"/>
                </a:solidFill>
              </a:rPr>
              <a:t>.</a:t>
            </a:r>
          </a:p>
        </p:txBody>
      </p:sp>
    </p:spTree>
    <p:extLst>
      <p:ext uri="{BB962C8B-B14F-4D97-AF65-F5344CB8AC3E}">
        <p14:creationId xmlns:p14="http://schemas.microsoft.com/office/powerpoint/2010/main" val="2110198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628800"/>
            <a:ext cx="7239000" cy="1143000"/>
          </a:xfrm>
        </p:spPr>
        <p:txBody>
          <a:bodyPr>
            <a:noAutofit/>
          </a:bodyPr>
          <a:lstStyle/>
          <a:p>
            <a:pPr algn="ctr">
              <a:defRPr/>
            </a:pPr>
            <a:r>
              <a:rPr lang="en-GB" sz="9600" dirty="0"/>
              <a:t>General Information </a:t>
            </a:r>
          </a:p>
        </p:txBody>
      </p:sp>
    </p:spTree>
    <p:extLst>
      <p:ext uri="{BB962C8B-B14F-4D97-AF65-F5344CB8AC3E}">
        <p14:creationId xmlns:p14="http://schemas.microsoft.com/office/powerpoint/2010/main" val="40098339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Marks available in each test</a:t>
            </a:r>
          </a:p>
        </p:txBody>
      </p:sp>
      <p:sp>
        <p:nvSpPr>
          <p:cNvPr id="3" name="Content Placeholder 2"/>
          <p:cNvSpPr>
            <a:spLocks noGrp="1"/>
          </p:cNvSpPr>
          <p:nvPr>
            <p:ph idx="1"/>
          </p:nvPr>
        </p:nvSpPr>
        <p:spPr>
          <a:xfrm>
            <a:off x="539552" y="1124744"/>
            <a:ext cx="7239000" cy="4846638"/>
          </a:xfrm>
        </p:spPr>
        <p:txBody>
          <a:bodyPr/>
          <a:lstStyle/>
          <a:p>
            <a:pPr marL="0" indent="0">
              <a:buNone/>
            </a:pPr>
            <a:endParaRPr lang="en-GB" dirty="0"/>
          </a:p>
          <a:p>
            <a:pPr marL="0" indent="0">
              <a:buNone/>
            </a:pPr>
            <a:endParaRPr lang="en-GB" dirty="0"/>
          </a:p>
          <a:p>
            <a:pPr marL="0" indent="0">
              <a:buNone/>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814425561"/>
              </p:ext>
            </p:extLst>
          </p:nvPr>
        </p:nvGraphicFramePr>
        <p:xfrm>
          <a:off x="827584" y="1469139"/>
          <a:ext cx="7239000" cy="4297680"/>
        </p:xfrm>
        <a:graphic>
          <a:graphicData uri="http://schemas.openxmlformats.org/drawingml/2006/table">
            <a:tbl>
              <a:tblPr/>
              <a:tblGrid>
                <a:gridCol w="2413000">
                  <a:extLst>
                    <a:ext uri="{9D8B030D-6E8A-4147-A177-3AD203B41FA5}">
                      <a16:colId xmlns:a16="http://schemas.microsoft.com/office/drawing/2014/main" val="20000"/>
                    </a:ext>
                  </a:extLst>
                </a:gridCol>
                <a:gridCol w="2413000">
                  <a:extLst>
                    <a:ext uri="{9D8B030D-6E8A-4147-A177-3AD203B41FA5}">
                      <a16:colId xmlns:a16="http://schemas.microsoft.com/office/drawing/2014/main" val="20001"/>
                    </a:ext>
                  </a:extLst>
                </a:gridCol>
                <a:gridCol w="2413000">
                  <a:extLst>
                    <a:ext uri="{9D8B030D-6E8A-4147-A177-3AD203B41FA5}">
                      <a16:colId xmlns:a16="http://schemas.microsoft.com/office/drawing/2014/main" val="20002"/>
                    </a:ext>
                  </a:extLst>
                </a:gridCol>
              </a:tblGrid>
              <a:tr h="0">
                <a:tc>
                  <a:txBody>
                    <a:bodyPr/>
                    <a:lstStyle/>
                    <a:p>
                      <a:r>
                        <a:rPr lang="en-GB" dirty="0">
                          <a:solidFill>
                            <a:schemeClr val="tx1"/>
                          </a:solidFill>
                        </a:rPr>
                        <a:t>English grammar, punctuation and spelling Paper 1: </a:t>
                      </a:r>
                    </a:p>
                    <a:p>
                      <a:endParaRPr lang="en-GB" dirty="0">
                        <a:solidFill>
                          <a:schemeClr val="tx1"/>
                        </a:solidFill>
                      </a:endParaRPr>
                    </a:p>
                  </a:txBody>
                  <a:tcPr anchor="ctr">
                    <a:lnL>
                      <a:noFill/>
                    </a:lnL>
                    <a:lnR>
                      <a:noFill/>
                    </a:lnR>
                    <a:lnT>
                      <a:noFill/>
                    </a:lnT>
                    <a:lnB>
                      <a:noFill/>
                    </a:lnB>
                  </a:tcPr>
                </a:tc>
                <a:tc>
                  <a:txBody>
                    <a:bodyPr/>
                    <a:lstStyle/>
                    <a:p>
                      <a:endParaRPr lang="en-GB" dirty="0">
                        <a:solidFill>
                          <a:schemeClr val="tx1"/>
                        </a:solidFill>
                      </a:endParaRPr>
                    </a:p>
                    <a:p>
                      <a:r>
                        <a:rPr lang="en-GB" dirty="0">
                          <a:solidFill>
                            <a:schemeClr val="tx1"/>
                          </a:solidFill>
                        </a:rPr>
                        <a:t>50 marks</a:t>
                      </a:r>
                    </a:p>
                  </a:txBody>
                  <a:tcPr anchor="ctr">
                    <a:lnL>
                      <a:noFill/>
                    </a:lnL>
                    <a:lnR>
                      <a:noFill/>
                    </a:lnR>
                    <a:lnT>
                      <a:noFill/>
                    </a:lnT>
                    <a:lnB>
                      <a:noFill/>
                    </a:lnB>
                  </a:tcPr>
                </a:tc>
                <a:tc rowSpan="2">
                  <a:txBody>
                    <a:bodyPr/>
                    <a:lstStyle/>
                    <a:p>
                      <a:r>
                        <a:rPr lang="en-GB" b="1" u="sng" dirty="0">
                          <a:solidFill>
                            <a:schemeClr val="tx1"/>
                          </a:solidFill>
                        </a:rPr>
                        <a:t>70 marks</a:t>
                      </a:r>
                    </a:p>
                  </a:txBody>
                  <a:tcPr anchor="ctr">
                    <a:lnL>
                      <a:noFill/>
                    </a:lnL>
                    <a:lnR>
                      <a:noFill/>
                    </a:lnR>
                    <a:lnT>
                      <a:noFill/>
                    </a:lnT>
                    <a:lnB>
                      <a:noFill/>
                    </a:lnB>
                  </a:tcPr>
                </a:tc>
                <a:extLst>
                  <a:ext uri="{0D108BD9-81ED-4DB2-BD59-A6C34878D82A}">
                    <a16:rowId xmlns:a16="http://schemas.microsoft.com/office/drawing/2014/main" val="10000"/>
                  </a:ext>
                </a:extLst>
              </a:tr>
              <a:tr h="0">
                <a:tc>
                  <a:txBody>
                    <a:bodyPr/>
                    <a:lstStyle/>
                    <a:p>
                      <a:r>
                        <a:rPr lang="en-GB" dirty="0">
                          <a:solidFill>
                            <a:schemeClr val="tx1"/>
                          </a:solidFill>
                        </a:rPr>
                        <a:t>English grammar, punctuation and spelling Paper 2: spelling</a:t>
                      </a:r>
                    </a:p>
                  </a:txBody>
                  <a:tcPr anchor="ctr">
                    <a:lnL>
                      <a:noFill/>
                    </a:lnL>
                    <a:lnR>
                      <a:noFill/>
                    </a:lnR>
                    <a:lnT>
                      <a:noFill/>
                    </a:lnT>
                    <a:lnB>
                      <a:noFill/>
                    </a:lnB>
                  </a:tcPr>
                </a:tc>
                <a:tc>
                  <a:txBody>
                    <a:bodyPr/>
                    <a:lstStyle/>
                    <a:p>
                      <a:r>
                        <a:rPr lang="en-GB" dirty="0">
                          <a:solidFill>
                            <a:schemeClr val="tx1"/>
                          </a:solidFill>
                        </a:rPr>
                        <a:t>20 marks</a:t>
                      </a:r>
                    </a:p>
                  </a:txBody>
                  <a:tcPr anchor="ctr">
                    <a:lnL>
                      <a:noFill/>
                    </a:lnL>
                    <a:lnR>
                      <a:noFill/>
                    </a:lnR>
                    <a:lnT>
                      <a:noFill/>
                    </a:lnT>
                    <a:lnB>
                      <a:noFill/>
                    </a:lnB>
                  </a:tcPr>
                </a:tc>
                <a:tc vMerge="1">
                  <a:txBody>
                    <a:bodyPr/>
                    <a:lstStyle/>
                    <a:p>
                      <a:endParaRPr lang="en-GB"/>
                    </a:p>
                  </a:txBody>
                  <a:tcPr/>
                </a:tc>
                <a:extLst>
                  <a:ext uri="{0D108BD9-81ED-4DB2-BD59-A6C34878D82A}">
                    <a16:rowId xmlns:a16="http://schemas.microsoft.com/office/drawing/2014/main" val="10001"/>
                  </a:ext>
                </a:extLst>
              </a:tr>
              <a:tr h="0">
                <a:tc>
                  <a:txBody>
                    <a:bodyPr/>
                    <a:lstStyle/>
                    <a:p>
                      <a:r>
                        <a:rPr lang="en-GB" dirty="0"/>
                        <a:t>Mathematics Paper 1: arithmetic</a:t>
                      </a:r>
                    </a:p>
                  </a:txBody>
                  <a:tcPr anchor="ctr">
                    <a:lnL>
                      <a:noFill/>
                    </a:lnL>
                    <a:lnR>
                      <a:noFill/>
                    </a:lnR>
                    <a:lnT>
                      <a:noFill/>
                    </a:lnT>
                    <a:lnB>
                      <a:noFill/>
                    </a:lnB>
                  </a:tcPr>
                </a:tc>
                <a:tc>
                  <a:txBody>
                    <a:bodyPr/>
                    <a:lstStyle/>
                    <a:p>
                      <a:r>
                        <a:rPr lang="en-GB"/>
                        <a:t>40 marks</a:t>
                      </a:r>
                    </a:p>
                  </a:txBody>
                  <a:tcPr anchor="ctr">
                    <a:lnL>
                      <a:noFill/>
                    </a:lnL>
                    <a:lnR>
                      <a:noFill/>
                    </a:lnR>
                    <a:lnT>
                      <a:noFill/>
                    </a:lnT>
                    <a:lnB>
                      <a:noFill/>
                    </a:lnB>
                  </a:tcPr>
                </a:tc>
                <a:tc rowSpan="3">
                  <a:txBody>
                    <a:bodyPr/>
                    <a:lstStyle/>
                    <a:p>
                      <a:r>
                        <a:rPr lang="en-GB" b="1" u="sng" dirty="0">
                          <a:solidFill>
                            <a:schemeClr val="tx1"/>
                          </a:solidFill>
                        </a:rPr>
                        <a:t>110 marks</a:t>
                      </a:r>
                    </a:p>
                  </a:txBody>
                  <a:tcPr anchor="ctr">
                    <a:lnL>
                      <a:noFill/>
                    </a:lnL>
                    <a:lnR>
                      <a:noFill/>
                    </a:lnR>
                    <a:lnT>
                      <a:noFill/>
                    </a:lnT>
                    <a:lnB>
                      <a:noFill/>
                    </a:lnB>
                  </a:tcPr>
                </a:tc>
                <a:extLst>
                  <a:ext uri="{0D108BD9-81ED-4DB2-BD59-A6C34878D82A}">
                    <a16:rowId xmlns:a16="http://schemas.microsoft.com/office/drawing/2014/main" val="10002"/>
                  </a:ext>
                </a:extLst>
              </a:tr>
              <a:tr h="0">
                <a:tc>
                  <a:txBody>
                    <a:bodyPr/>
                    <a:lstStyle/>
                    <a:p>
                      <a:r>
                        <a:rPr lang="en-GB"/>
                        <a:t>Mathematics Paper 2: reasoning</a:t>
                      </a:r>
                    </a:p>
                  </a:txBody>
                  <a:tcPr anchor="ctr">
                    <a:lnL>
                      <a:noFill/>
                    </a:lnL>
                    <a:lnR>
                      <a:noFill/>
                    </a:lnR>
                    <a:lnT>
                      <a:noFill/>
                    </a:lnT>
                    <a:lnB>
                      <a:noFill/>
                    </a:lnB>
                  </a:tcPr>
                </a:tc>
                <a:tc>
                  <a:txBody>
                    <a:bodyPr/>
                    <a:lstStyle/>
                    <a:p>
                      <a:r>
                        <a:rPr lang="en-GB" dirty="0"/>
                        <a:t>35 marks</a:t>
                      </a:r>
                    </a:p>
                  </a:txBody>
                  <a:tcPr anchor="ctr">
                    <a:lnL>
                      <a:noFill/>
                    </a:lnL>
                    <a:lnR>
                      <a:noFill/>
                    </a:lnR>
                    <a:lnT>
                      <a:noFill/>
                    </a:lnT>
                    <a:lnB>
                      <a:noFill/>
                    </a:lnB>
                  </a:tcPr>
                </a:tc>
                <a:tc vMerge="1">
                  <a:txBody>
                    <a:bodyPr/>
                    <a:lstStyle/>
                    <a:p>
                      <a:endParaRPr lang="en-GB"/>
                    </a:p>
                  </a:txBody>
                  <a:tcPr/>
                </a:tc>
                <a:extLst>
                  <a:ext uri="{0D108BD9-81ED-4DB2-BD59-A6C34878D82A}">
                    <a16:rowId xmlns:a16="http://schemas.microsoft.com/office/drawing/2014/main" val="10003"/>
                  </a:ext>
                </a:extLst>
              </a:tr>
              <a:tr h="0">
                <a:tc>
                  <a:txBody>
                    <a:bodyPr/>
                    <a:lstStyle/>
                    <a:p>
                      <a:r>
                        <a:rPr lang="en-GB" dirty="0"/>
                        <a:t>Mathematics Paper 3: reasoning</a:t>
                      </a:r>
                    </a:p>
                  </a:txBody>
                  <a:tcPr anchor="ctr">
                    <a:lnL>
                      <a:noFill/>
                    </a:lnL>
                    <a:lnR>
                      <a:noFill/>
                    </a:lnR>
                    <a:lnT>
                      <a:noFill/>
                    </a:lnT>
                    <a:lnB>
                      <a:noFill/>
                    </a:lnB>
                  </a:tcPr>
                </a:tc>
                <a:tc>
                  <a:txBody>
                    <a:bodyPr/>
                    <a:lstStyle/>
                    <a:p>
                      <a:r>
                        <a:rPr lang="en-GB" dirty="0"/>
                        <a:t>35 marks</a:t>
                      </a:r>
                    </a:p>
                  </a:txBody>
                  <a:tcPr anchor="ctr">
                    <a:lnL>
                      <a:noFill/>
                    </a:lnL>
                    <a:lnR>
                      <a:noFill/>
                    </a:lnR>
                    <a:lnT>
                      <a:noFill/>
                    </a:lnT>
                    <a:lnB>
                      <a:noFill/>
                    </a:lnB>
                  </a:tcPr>
                </a:tc>
                <a:tc vMerge="1">
                  <a:txBody>
                    <a:bodyPr/>
                    <a:lstStyle/>
                    <a:p>
                      <a:endParaRPr lang="en-GB"/>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6058058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6148" name="Picture 1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Rectangle 3"/>
          <p:cNvSpPr>
            <a:spLocks noChangeArrowheads="1"/>
          </p:cNvSpPr>
          <p:nvPr/>
        </p:nvSpPr>
        <p:spPr bwMode="auto">
          <a:xfrm>
            <a:off x="407987" y="401638"/>
            <a:ext cx="83772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square">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a:lnSpc>
                <a:spcPct val="100000"/>
              </a:lnSpc>
              <a:spcBef>
                <a:spcPct val="0"/>
              </a:spcBef>
              <a:buFontTx/>
              <a:buNone/>
            </a:pPr>
            <a:r>
              <a:rPr lang="en-GB" altLang="en-US" sz="3200" b="1" dirty="0">
                <a:latin typeface="BPreplay" pitchFamily="50" charset="0"/>
              </a:rPr>
              <a:t>Scaled Scores- what is meant by scaled scores?</a:t>
            </a:r>
          </a:p>
        </p:txBody>
      </p:sp>
      <p:sp>
        <p:nvSpPr>
          <p:cNvPr id="11" name="Rectangle 10"/>
          <p:cNvSpPr/>
          <p:nvPr/>
        </p:nvSpPr>
        <p:spPr>
          <a:xfrm>
            <a:off x="232492" y="1302325"/>
            <a:ext cx="8559877"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400" b="1" dirty="0">
                <a:solidFill>
                  <a:schemeClr val="tx1"/>
                </a:solidFill>
                <a:latin typeface="Arial Black" panose="020B0A04020102020204" pitchFamily="34" charset="0"/>
              </a:rPr>
              <a:t>When the children have completed their SATS they will receive a RAW score and a scaled score. The scaled score shows if the child is:</a:t>
            </a:r>
          </a:p>
          <a:p>
            <a:pPr marL="342900" indent="-160338">
              <a:buFont typeface="Arial" panose="020B0604020202020204" pitchFamily="34" charset="0"/>
              <a:buChar char="•"/>
              <a:defRPr/>
            </a:pPr>
            <a:endParaRPr lang="en-GB" sz="1400" b="1" dirty="0">
              <a:solidFill>
                <a:schemeClr val="tx1"/>
              </a:solidFill>
              <a:latin typeface="Arial Black" panose="020B0A04020102020204" pitchFamily="34" charset="0"/>
            </a:endParaRPr>
          </a:p>
          <a:p>
            <a:pPr marL="342900" indent="-160338">
              <a:buFont typeface="Arial" panose="020B0604020202020204" pitchFamily="34" charset="0"/>
              <a:buChar char="•"/>
              <a:defRPr/>
            </a:pPr>
            <a:r>
              <a:rPr lang="en-GB" sz="1400" b="1" dirty="0">
                <a:solidFill>
                  <a:schemeClr val="tx1"/>
                </a:solidFill>
                <a:latin typeface="Arial Black" panose="020B0A04020102020204" pitchFamily="34" charset="0"/>
              </a:rPr>
              <a:t>Working towards year 6 standards</a:t>
            </a:r>
          </a:p>
          <a:p>
            <a:pPr marL="342900" indent="-160338">
              <a:buFont typeface="Arial" panose="020B0604020202020204" pitchFamily="34" charset="0"/>
              <a:buChar char="•"/>
              <a:defRPr/>
            </a:pPr>
            <a:r>
              <a:rPr lang="en-GB" sz="1400" b="1" dirty="0">
                <a:solidFill>
                  <a:schemeClr val="tx1"/>
                </a:solidFill>
                <a:latin typeface="Arial Black" panose="020B0A04020102020204" pitchFamily="34" charset="0"/>
              </a:rPr>
              <a:t>At year 6 standards</a:t>
            </a:r>
          </a:p>
          <a:p>
            <a:pPr marL="342900" indent="-160338">
              <a:buFont typeface="Arial" panose="020B0604020202020204" pitchFamily="34" charset="0"/>
              <a:buChar char="•"/>
              <a:defRPr/>
            </a:pPr>
            <a:r>
              <a:rPr lang="en-GB" sz="1400" b="1" dirty="0">
                <a:solidFill>
                  <a:schemeClr val="tx1"/>
                </a:solidFill>
                <a:latin typeface="Arial Black" panose="020B0A04020102020204" pitchFamily="34" charset="0"/>
              </a:rPr>
              <a:t>At greater depth </a:t>
            </a:r>
          </a:p>
          <a:p>
            <a:pPr marL="342900" indent="-160338">
              <a:buFont typeface="Arial" panose="020B0604020202020204" pitchFamily="34" charset="0"/>
              <a:buChar char="•"/>
              <a:defRPr/>
            </a:pPr>
            <a:endParaRPr lang="en-GB" sz="1400" b="1" dirty="0">
              <a:solidFill>
                <a:schemeClr val="tx1"/>
              </a:solidFill>
              <a:latin typeface="Arial Black" panose="020B0A04020102020204" pitchFamily="34" charset="0"/>
            </a:endParaRPr>
          </a:p>
          <a:p>
            <a:pPr marL="182562">
              <a:defRPr/>
            </a:pPr>
            <a:r>
              <a:rPr lang="en-GB" sz="1400" b="1" dirty="0">
                <a:solidFill>
                  <a:schemeClr val="tx1"/>
                </a:solidFill>
                <a:latin typeface="Arial Black" panose="020B0A04020102020204" pitchFamily="34" charset="0"/>
              </a:rPr>
              <a:t>A scaled score of less than 100 represents that the child is still working towards end of year 6 expectations</a:t>
            </a:r>
          </a:p>
          <a:p>
            <a:pPr marL="182562">
              <a:defRPr/>
            </a:pPr>
            <a:endParaRPr lang="en-GB" sz="1400" b="1" dirty="0">
              <a:solidFill>
                <a:schemeClr val="tx1"/>
              </a:solidFill>
              <a:latin typeface="Arial Black" panose="020B0A04020102020204" pitchFamily="34" charset="0"/>
            </a:endParaRPr>
          </a:p>
          <a:p>
            <a:pPr marL="182562">
              <a:defRPr/>
            </a:pPr>
            <a:r>
              <a:rPr lang="en-GB" sz="1400" b="1" dirty="0">
                <a:solidFill>
                  <a:schemeClr val="tx1"/>
                </a:solidFill>
                <a:latin typeface="Arial Black" panose="020B0A04020102020204" pitchFamily="34" charset="0"/>
              </a:rPr>
              <a:t>A scaled score of between 100 and 109 represents that the child is working at expected level</a:t>
            </a:r>
          </a:p>
          <a:p>
            <a:pPr marL="182562">
              <a:defRPr/>
            </a:pPr>
            <a:endParaRPr lang="en-GB" sz="1400" b="1" dirty="0">
              <a:solidFill>
                <a:schemeClr val="tx1"/>
              </a:solidFill>
              <a:latin typeface="Arial Black" panose="020B0A04020102020204" pitchFamily="34" charset="0"/>
            </a:endParaRPr>
          </a:p>
          <a:p>
            <a:pPr marL="182562">
              <a:defRPr/>
            </a:pPr>
            <a:r>
              <a:rPr lang="en-GB" sz="1400" b="1" dirty="0">
                <a:solidFill>
                  <a:schemeClr val="tx1"/>
                </a:solidFill>
                <a:latin typeface="Arial Black" panose="020B0A04020102020204" pitchFamily="34" charset="0"/>
              </a:rPr>
              <a:t>A scaled score of between 110 and 120 represents that they are at greater depth and have achieved an advanced understanding. </a:t>
            </a:r>
          </a:p>
          <a:p>
            <a:pPr marL="182562">
              <a:defRPr/>
            </a:pPr>
            <a:endParaRPr lang="en-GB" sz="1400" b="1" dirty="0">
              <a:solidFill>
                <a:schemeClr val="tx1"/>
              </a:solidFill>
              <a:latin typeface="Arial Black" panose="020B0A04020102020204" pitchFamily="34" charset="0"/>
            </a:endParaRPr>
          </a:p>
          <a:p>
            <a:pPr marL="182562">
              <a:defRPr/>
            </a:pPr>
            <a:r>
              <a:rPr lang="en-GB" sz="1400" b="1" dirty="0">
                <a:solidFill>
                  <a:schemeClr val="tx1"/>
                </a:solidFill>
                <a:latin typeface="Arial Black" panose="020B0A04020102020204" pitchFamily="34" charset="0"/>
              </a:rPr>
              <a:t>The scaled score boundaries for tests change each year depending on the difficulty of the tests. </a:t>
            </a:r>
          </a:p>
          <a:p>
            <a:pPr marL="182562">
              <a:defRPr/>
            </a:pPr>
            <a:endParaRPr lang="en-GB" sz="1400" b="1" dirty="0">
              <a:solidFill>
                <a:schemeClr val="tx1"/>
              </a:solidFill>
              <a:latin typeface="Arial Black" panose="020B0A04020102020204" pitchFamily="34" charset="0"/>
            </a:endParaRPr>
          </a:p>
          <a:p>
            <a:pPr marL="182562">
              <a:defRPr/>
            </a:pPr>
            <a:r>
              <a:rPr lang="en-GB" sz="1400" b="1" dirty="0">
                <a:solidFill>
                  <a:schemeClr val="tx1"/>
                </a:solidFill>
                <a:latin typeface="Arial Black" panose="020B0A04020102020204" pitchFamily="34" charset="0"/>
              </a:rPr>
              <a:t>All scaled scores can be found on the governments education website. </a:t>
            </a:r>
          </a:p>
          <a:p>
            <a:pPr marL="182562">
              <a:defRPr/>
            </a:pPr>
            <a:endParaRPr lang="en-GB" sz="1400" b="1" dirty="0">
              <a:solidFill>
                <a:schemeClr val="tx1"/>
              </a:solidFill>
              <a:latin typeface="Arial Black" panose="020B0A04020102020204" pitchFamily="34" charset="0"/>
            </a:endParaRPr>
          </a:p>
          <a:p>
            <a:pPr marL="182562">
              <a:defRPr/>
            </a:pPr>
            <a:r>
              <a:rPr lang="en-GB" sz="1400" b="1" dirty="0">
                <a:solidFill>
                  <a:schemeClr val="tx1"/>
                </a:solidFill>
                <a:latin typeface="Arial Black" panose="020B0A04020102020204" pitchFamily="34" charset="0"/>
              </a:rPr>
              <a:t>The </a:t>
            </a:r>
            <a:r>
              <a:rPr lang="en-GB" sz="1400" dirty="0">
                <a:solidFill>
                  <a:schemeClr val="tx1"/>
                </a:solidFill>
                <a:latin typeface="Arial Black" panose="020B0A04020102020204" pitchFamily="34" charset="0"/>
              </a:rPr>
              <a:t>children will know what to aim for through </a:t>
            </a:r>
            <a:r>
              <a:rPr lang="en-GB" sz="1400" dirty="0">
                <a:solidFill>
                  <a:schemeClr val="bg2">
                    <a:lumMod val="10000"/>
                  </a:schemeClr>
                </a:solidFill>
                <a:latin typeface="Arial Black" panose="020B0A04020102020204" pitchFamily="34" charset="0"/>
              </a:rPr>
              <a:t>feedback from half termly assessments and SATs practice papers during our revision preparation sessions.</a:t>
            </a:r>
          </a:p>
        </p:txBody>
      </p:sp>
    </p:spTree>
    <p:extLst>
      <p:ext uri="{BB962C8B-B14F-4D97-AF65-F5344CB8AC3E}">
        <p14:creationId xmlns:p14="http://schemas.microsoft.com/office/powerpoint/2010/main" val="4075183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648" y="188640"/>
            <a:ext cx="7715200" cy="1092101"/>
          </a:xfrm>
        </p:spPr>
        <p:txBody>
          <a:bodyPr>
            <a:normAutofit/>
          </a:bodyPr>
          <a:lstStyle/>
          <a:p>
            <a:pPr eaLnBrk="1" fontAlgn="auto" hangingPunct="1">
              <a:spcAft>
                <a:spcPts val="0"/>
              </a:spcAft>
              <a:defRPr/>
            </a:pPr>
            <a:r>
              <a:rPr lang="en-GB" dirty="0"/>
              <a:t>When will the tests take place?</a:t>
            </a:r>
            <a:br>
              <a:rPr lang="en-GB" dirty="0"/>
            </a:br>
            <a:endParaRPr lang="en-GB" sz="2200" dirty="0"/>
          </a:p>
        </p:txBody>
      </p:sp>
      <p:graphicFrame>
        <p:nvGraphicFramePr>
          <p:cNvPr id="4" name="Table 3"/>
          <p:cNvGraphicFramePr>
            <a:graphicFrameLocks noGrp="1"/>
          </p:cNvGraphicFramePr>
          <p:nvPr>
            <p:extLst>
              <p:ext uri="{D42A27DB-BD31-4B8C-83A1-F6EECF244321}">
                <p14:modId xmlns:p14="http://schemas.microsoft.com/office/powerpoint/2010/main" val="1956662555"/>
              </p:ext>
            </p:extLst>
          </p:nvPr>
        </p:nvGraphicFramePr>
        <p:xfrm>
          <a:off x="323528" y="1412776"/>
          <a:ext cx="7560840" cy="4104456"/>
        </p:xfrm>
        <a:graphic>
          <a:graphicData uri="http://schemas.openxmlformats.org/drawingml/2006/table">
            <a:tbl>
              <a:tblPr/>
              <a:tblGrid>
                <a:gridCol w="3780420">
                  <a:extLst>
                    <a:ext uri="{9D8B030D-6E8A-4147-A177-3AD203B41FA5}">
                      <a16:colId xmlns:a16="http://schemas.microsoft.com/office/drawing/2014/main" val="20000"/>
                    </a:ext>
                  </a:extLst>
                </a:gridCol>
                <a:gridCol w="3780420">
                  <a:extLst>
                    <a:ext uri="{9D8B030D-6E8A-4147-A177-3AD203B41FA5}">
                      <a16:colId xmlns:a16="http://schemas.microsoft.com/office/drawing/2014/main" val="20001"/>
                    </a:ext>
                  </a:extLst>
                </a:gridCol>
              </a:tblGrid>
              <a:tr h="1829160">
                <a:tc>
                  <a:txBody>
                    <a:bodyPr/>
                    <a:lstStyle/>
                    <a:p>
                      <a:pPr algn="l" fontAlgn="t"/>
                      <a:r>
                        <a:rPr lang="en-GB" b="1" dirty="0">
                          <a:solidFill>
                            <a:schemeClr val="tx1"/>
                          </a:solidFill>
                          <a:effectLst/>
                        </a:rPr>
                        <a:t>Monday 11 May 2026</a:t>
                      </a:r>
                    </a:p>
                  </a:txBody>
                  <a:tcPr marR="95250" marT="76200" marB="76200">
                    <a:lnL>
                      <a:noFill/>
                    </a:lnL>
                    <a:lnR>
                      <a:noFill/>
                    </a:lnR>
                    <a:lnT>
                      <a:noFill/>
                    </a:lnT>
                    <a:lnB w="9525" cap="flat" cmpd="sng" algn="ctr">
                      <a:solidFill>
                        <a:srgbClr val="EBEBEB"/>
                      </a:solidFill>
                      <a:prstDash val="solid"/>
                      <a:round/>
                      <a:headEnd type="none" w="med" len="med"/>
                      <a:tailEnd type="none" w="med" len="med"/>
                    </a:lnB>
                    <a:solidFill>
                      <a:srgbClr val="FFFFFF"/>
                    </a:solidFill>
                  </a:tcPr>
                </a:tc>
                <a:tc>
                  <a:txBody>
                    <a:bodyPr/>
                    <a:lstStyle/>
                    <a:p>
                      <a:pPr algn="l" fontAlgn="t"/>
                      <a:r>
                        <a:rPr lang="sv-SE" b="1" dirty="0">
                          <a:solidFill>
                            <a:schemeClr val="tx1"/>
                          </a:solidFill>
                          <a:effectLst/>
                        </a:rPr>
                        <a:t>Spelling, Punctuation &amp; Grammar (Paper 1) </a:t>
                      </a:r>
                    </a:p>
                    <a:p>
                      <a:pPr algn="l" fontAlgn="t"/>
                      <a:endParaRPr lang="sv-SE" b="1" dirty="0">
                        <a:solidFill>
                          <a:schemeClr val="tx1"/>
                        </a:solidFill>
                        <a:effectLst/>
                      </a:endParaRPr>
                    </a:p>
                    <a:p>
                      <a:pPr algn="l" fontAlgn="t"/>
                      <a:r>
                        <a:rPr lang="sv-SE" b="1" dirty="0">
                          <a:solidFill>
                            <a:schemeClr val="tx1"/>
                          </a:solidFill>
                          <a:effectLst/>
                        </a:rPr>
                        <a:t>Spelling, Punctuation &amp; Grammar (Paper 2)</a:t>
                      </a:r>
                    </a:p>
                  </a:txBody>
                  <a:tcPr marL="95250" marR="95250" marT="76200" marB="76200">
                    <a:lnL>
                      <a:noFill/>
                    </a:lnL>
                    <a:lnR>
                      <a:noFill/>
                    </a:lnR>
                    <a:lnT>
                      <a:noFill/>
                    </a:lnT>
                    <a:lnB w="9525" cap="flat" cmpd="sng" algn="ctr">
                      <a:solidFill>
                        <a:srgbClr val="EBEBEB"/>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624591">
                <a:tc>
                  <a:txBody>
                    <a:bodyPr/>
                    <a:lstStyle/>
                    <a:p>
                      <a:r>
                        <a:rPr lang="en-GB" b="1" dirty="0">
                          <a:solidFill>
                            <a:schemeClr val="tx1"/>
                          </a:solidFill>
                          <a:effectLst/>
                        </a:rPr>
                        <a:t>Tuesday 12 May 2026</a:t>
                      </a:r>
                    </a:p>
                  </a:txBody>
                  <a:tcPr marR="95250" marT="76200" marB="7620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tc>
                  <a:txBody>
                    <a:bodyPr/>
                    <a:lstStyle/>
                    <a:p>
                      <a:r>
                        <a:rPr lang="en-GB" b="1">
                          <a:solidFill>
                            <a:schemeClr val="tx1"/>
                          </a:solidFill>
                          <a:effectLst/>
                        </a:rPr>
                        <a:t>English Reading</a:t>
                      </a:r>
                    </a:p>
                  </a:txBody>
                  <a:tcPr marL="95250" marR="95250" marT="76200" marB="7620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1026114">
                <a:tc>
                  <a:txBody>
                    <a:bodyPr/>
                    <a:lstStyle/>
                    <a:p>
                      <a:r>
                        <a:rPr lang="en-GB" b="1" dirty="0">
                          <a:solidFill>
                            <a:schemeClr val="tx1"/>
                          </a:solidFill>
                          <a:effectLst/>
                        </a:rPr>
                        <a:t>Wednesday 13 May 2026</a:t>
                      </a:r>
                    </a:p>
                  </a:txBody>
                  <a:tcPr marR="95250" marT="76200" marB="7620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tc>
                  <a:txBody>
                    <a:bodyPr/>
                    <a:lstStyle/>
                    <a:p>
                      <a:r>
                        <a:rPr lang="en-GB" b="1">
                          <a:solidFill>
                            <a:schemeClr val="tx1"/>
                          </a:solidFill>
                          <a:effectLst/>
                        </a:rPr>
                        <a:t>Maths Paper 1 (Arithmetic) Maths Paper 2 (Reasoning)</a:t>
                      </a:r>
                    </a:p>
                  </a:txBody>
                  <a:tcPr marL="95250" marR="95250" marT="76200" marB="7620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624591">
                <a:tc>
                  <a:txBody>
                    <a:bodyPr/>
                    <a:lstStyle/>
                    <a:p>
                      <a:r>
                        <a:rPr lang="en-GB" b="1">
                          <a:solidFill>
                            <a:schemeClr val="tx1"/>
                          </a:solidFill>
                          <a:effectLst/>
                        </a:rPr>
                        <a:t>Thursday 14 </a:t>
                      </a:r>
                      <a:r>
                        <a:rPr lang="en-GB" b="1" dirty="0">
                          <a:solidFill>
                            <a:schemeClr val="tx1"/>
                          </a:solidFill>
                          <a:effectLst/>
                        </a:rPr>
                        <a:t>May 2026</a:t>
                      </a:r>
                    </a:p>
                  </a:txBody>
                  <a:tcPr marR="95250" marT="76200" marB="7620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tc>
                  <a:txBody>
                    <a:bodyPr/>
                    <a:lstStyle/>
                    <a:p>
                      <a:r>
                        <a:rPr lang="en-GB" b="1" dirty="0">
                          <a:solidFill>
                            <a:schemeClr val="tx1"/>
                          </a:solidFill>
                          <a:effectLst/>
                        </a:rPr>
                        <a:t>Maths Paper 3 (Reasoning)</a:t>
                      </a:r>
                    </a:p>
                  </a:txBody>
                  <a:tcPr marL="95250" marR="95250" marT="76200" marB="76200" anchor="ctr">
                    <a:lnL>
                      <a:noFill/>
                    </a:lnL>
                    <a:lnR>
                      <a:noFill/>
                    </a:lnR>
                    <a:lnT w="9525" cap="flat" cmpd="sng" algn="ctr">
                      <a:solidFill>
                        <a:srgbClr val="EBEBEB"/>
                      </a:solidFill>
                      <a:prstDash val="solid"/>
                      <a:round/>
                      <a:headEnd type="none" w="med" len="med"/>
                      <a:tailEnd type="none" w="med" len="med"/>
                    </a:lnT>
                    <a:lnB w="9525" cap="flat" cmpd="sng" algn="ctr">
                      <a:solidFill>
                        <a:srgbClr val="EBEBEB"/>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7239000" cy="710952"/>
          </a:xfrm>
        </p:spPr>
        <p:txBody>
          <a:bodyPr/>
          <a:lstStyle/>
          <a:p>
            <a:pPr eaLnBrk="1" fontAlgn="auto" hangingPunct="1">
              <a:spcAft>
                <a:spcPts val="0"/>
              </a:spcAft>
              <a:defRPr/>
            </a:pPr>
            <a:r>
              <a:rPr lang="en-GB" dirty="0"/>
              <a:t>Arrangements for test day</a:t>
            </a:r>
          </a:p>
        </p:txBody>
      </p:sp>
      <p:sp>
        <p:nvSpPr>
          <p:cNvPr id="18435" name="Content Placeholder 2"/>
          <p:cNvSpPr>
            <a:spLocks noGrp="1"/>
          </p:cNvSpPr>
          <p:nvPr>
            <p:ph idx="1"/>
          </p:nvPr>
        </p:nvSpPr>
        <p:spPr>
          <a:xfrm>
            <a:off x="250825" y="1196975"/>
            <a:ext cx="7634288" cy="5400675"/>
          </a:xfrm>
        </p:spPr>
        <p:txBody>
          <a:bodyPr>
            <a:normAutofit fontScale="92500" lnSpcReduction="10000"/>
          </a:bodyPr>
          <a:lstStyle/>
          <a:p>
            <a:pPr eaLnBrk="1" hangingPunct="1">
              <a:defRPr/>
            </a:pPr>
            <a:r>
              <a:rPr lang="en-GB" altLang="en-US" sz="1600" dirty="0">
                <a:solidFill>
                  <a:schemeClr val="tx1"/>
                </a:solidFill>
              </a:rPr>
              <a:t>The tests will take place in the children’s classrooms and quiet rooms around the school. The children will have completed a number of practice tests and will be familiar with the set up and the place in which they sit.</a:t>
            </a:r>
          </a:p>
          <a:p>
            <a:pPr marL="0" indent="0" eaLnBrk="1" hangingPunct="1">
              <a:buFont typeface="Wingdings 2" pitchFamily="18" charset="2"/>
              <a:buNone/>
              <a:defRPr/>
            </a:pPr>
            <a:endParaRPr lang="en-GB" altLang="en-US" sz="1600" dirty="0"/>
          </a:p>
          <a:p>
            <a:pPr eaLnBrk="1" hangingPunct="1">
              <a:defRPr/>
            </a:pPr>
            <a:r>
              <a:rPr lang="en-GB" altLang="en-US" sz="1600" dirty="0">
                <a:solidFill>
                  <a:schemeClr val="tx1"/>
                </a:solidFill>
              </a:rPr>
              <a:t>Children are encouraged to visit the toilet and ensure they are well hydrated and comfortable before the test.</a:t>
            </a:r>
          </a:p>
          <a:p>
            <a:pPr marL="0" indent="0" eaLnBrk="1" hangingPunct="1">
              <a:buFont typeface="Wingdings 2" pitchFamily="18" charset="2"/>
              <a:buNone/>
              <a:defRPr/>
            </a:pPr>
            <a:endParaRPr lang="en-GB" altLang="en-US" sz="1600" dirty="0"/>
          </a:p>
          <a:p>
            <a:pPr eaLnBrk="1" hangingPunct="1">
              <a:defRPr/>
            </a:pPr>
            <a:r>
              <a:rPr lang="en-GB" altLang="en-US" sz="1600" dirty="0">
                <a:solidFill>
                  <a:schemeClr val="tx1"/>
                </a:solidFill>
              </a:rPr>
              <a:t>Children are allowed to bring a water bottle to the test.</a:t>
            </a:r>
          </a:p>
          <a:p>
            <a:pPr marL="0" indent="0" eaLnBrk="1" hangingPunct="1">
              <a:buFont typeface="Wingdings 2" pitchFamily="18" charset="2"/>
              <a:buNone/>
              <a:defRPr/>
            </a:pPr>
            <a:endParaRPr lang="en-GB" altLang="en-US" sz="1600" dirty="0"/>
          </a:p>
          <a:p>
            <a:pPr eaLnBrk="1" hangingPunct="1">
              <a:defRPr/>
            </a:pPr>
            <a:r>
              <a:rPr lang="en-GB" altLang="en-US" sz="1600" dirty="0"/>
              <a:t>Children are allowed to ask for questions to be read aloud to them (with the exception of the reading test which is completely independent).</a:t>
            </a:r>
          </a:p>
          <a:p>
            <a:pPr marL="0" indent="0" eaLnBrk="1" hangingPunct="1">
              <a:buFont typeface="Wingdings 2" pitchFamily="18" charset="2"/>
              <a:buNone/>
              <a:defRPr/>
            </a:pPr>
            <a:endParaRPr lang="en-GB" altLang="en-US" sz="1600" dirty="0"/>
          </a:p>
          <a:p>
            <a:pPr eaLnBrk="1" hangingPunct="1">
              <a:defRPr/>
            </a:pPr>
            <a:r>
              <a:rPr lang="en-GB" altLang="en-US" sz="1600" dirty="0">
                <a:solidFill>
                  <a:schemeClr val="tx1"/>
                </a:solidFill>
              </a:rPr>
              <a:t>Staff may only read the question – children are not allowed any help with spelling or to ask for clarification.</a:t>
            </a:r>
          </a:p>
          <a:p>
            <a:pPr marL="0" indent="0" eaLnBrk="1" hangingPunct="1">
              <a:buFont typeface="Wingdings 2" pitchFamily="18" charset="2"/>
              <a:buNone/>
              <a:defRPr/>
            </a:pPr>
            <a:endParaRPr lang="en-GB" altLang="en-US" sz="1600" dirty="0"/>
          </a:p>
          <a:p>
            <a:pPr eaLnBrk="1" hangingPunct="1">
              <a:defRPr/>
            </a:pPr>
            <a:r>
              <a:rPr lang="en-GB" altLang="en-US" sz="1600" dirty="0">
                <a:solidFill>
                  <a:schemeClr val="tx1"/>
                </a:solidFill>
              </a:rPr>
              <a:t>Children have the start and end time for each test displayed and are given reminders at timed intervals which they are used to as part of our test preparation sessions.</a:t>
            </a:r>
          </a:p>
          <a:p>
            <a:pPr eaLnBrk="1" hangingPunct="1">
              <a:defRPr/>
            </a:pPr>
            <a:endParaRPr lang="en-GB" altLang="en-US" sz="1600" dirty="0"/>
          </a:p>
          <a:p>
            <a:pPr eaLnBrk="1" hangingPunct="1">
              <a:defRPr/>
            </a:pPr>
            <a:endParaRPr lang="en-GB" altLang="en-US" sz="16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674"/>
            <a:ext cx="7239000" cy="1679565"/>
          </a:xfrm>
        </p:spPr>
        <p:txBody>
          <a:bodyPr>
            <a:normAutofit fontScale="90000"/>
          </a:bodyPr>
          <a:lstStyle/>
          <a:p>
            <a:pPr algn="ctr" eaLnBrk="1" fontAlgn="auto" hangingPunct="1">
              <a:spcAft>
                <a:spcPts val="0"/>
              </a:spcAft>
              <a:defRPr/>
            </a:pPr>
            <a:r>
              <a:rPr lang="en-GB" dirty="0"/>
              <a:t>When will parents be informed of pupils’ results and who else will use these results?</a:t>
            </a:r>
          </a:p>
        </p:txBody>
      </p:sp>
      <p:sp>
        <p:nvSpPr>
          <p:cNvPr id="20483" name="Content Placeholder 2"/>
          <p:cNvSpPr>
            <a:spLocks noGrp="1"/>
          </p:cNvSpPr>
          <p:nvPr>
            <p:ph idx="1"/>
          </p:nvPr>
        </p:nvSpPr>
        <p:spPr>
          <a:xfrm>
            <a:off x="457200" y="2000250"/>
            <a:ext cx="7239000" cy="4456113"/>
          </a:xfrm>
        </p:spPr>
        <p:txBody>
          <a:bodyPr>
            <a:normAutofit/>
          </a:bodyPr>
          <a:lstStyle/>
          <a:p>
            <a:pPr eaLnBrk="1" hangingPunct="1">
              <a:defRPr/>
            </a:pPr>
            <a:r>
              <a:rPr lang="en-GB" altLang="en-US" sz="2000" dirty="0"/>
              <a:t>Tests come into school on various days throughout July. </a:t>
            </a:r>
          </a:p>
          <a:p>
            <a:pPr marL="0" indent="0" eaLnBrk="1" hangingPunct="1">
              <a:buNone/>
              <a:defRPr/>
            </a:pPr>
            <a:endParaRPr lang="en-GB" altLang="en-US" sz="2000" dirty="0"/>
          </a:p>
          <a:p>
            <a:pPr eaLnBrk="1" hangingPunct="1">
              <a:defRPr/>
            </a:pPr>
            <a:r>
              <a:rPr lang="en-GB" altLang="en-US" sz="2000" dirty="0"/>
              <a:t>Children’s test results are transferred electronically to the appropriate secondary school.</a:t>
            </a:r>
          </a:p>
          <a:p>
            <a:pPr eaLnBrk="1" hangingPunct="1">
              <a:defRPr/>
            </a:pPr>
            <a:endParaRPr lang="en-GB" altLang="en-US" sz="2000" dirty="0"/>
          </a:p>
          <a:p>
            <a:pPr eaLnBrk="1" hangingPunct="1">
              <a:defRPr/>
            </a:pPr>
            <a:r>
              <a:rPr lang="en-GB" altLang="en-US" sz="2000" dirty="0"/>
              <a:t>Children will be told their results in their reports in July. All results are handled sensitively and privately.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7239000" cy="1143000"/>
          </a:xfrm>
        </p:spPr>
        <p:txBody>
          <a:bodyPr>
            <a:normAutofit fontScale="90000"/>
          </a:bodyPr>
          <a:lstStyle/>
          <a:p>
            <a:pPr algn="ctr" eaLnBrk="1" hangingPunct="1">
              <a:defRPr/>
            </a:pPr>
            <a:r>
              <a:rPr lang="en-GB" dirty="0"/>
              <a:t>How can I help my child on the                 lead up to and on test day?</a:t>
            </a:r>
          </a:p>
        </p:txBody>
      </p:sp>
      <p:sp>
        <p:nvSpPr>
          <p:cNvPr id="24579" name="Content Placeholder 2"/>
          <p:cNvSpPr>
            <a:spLocks noGrp="1"/>
          </p:cNvSpPr>
          <p:nvPr>
            <p:ph idx="1"/>
          </p:nvPr>
        </p:nvSpPr>
        <p:spPr>
          <a:xfrm>
            <a:off x="250825" y="1484313"/>
            <a:ext cx="7634288" cy="5373687"/>
          </a:xfrm>
        </p:spPr>
        <p:txBody>
          <a:bodyPr/>
          <a:lstStyle/>
          <a:p>
            <a:pPr eaLnBrk="1" hangingPunct="1">
              <a:defRPr/>
            </a:pPr>
            <a:r>
              <a:rPr lang="en-GB" altLang="en-US" sz="2000" dirty="0"/>
              <a:t>Attendance - ensure your child is in school as much as possible.</a:t>
            </a:r>
          </a:p>
          <a:p>
            <a:pPr eaLnBrk="1" hangingPunct="1">
              <a:defRPr/>
            </a:pPr>
            <a:r>
              <a:rPr lang="en-GB" altLang="en-US" sz="2000" dirty="0"/>
              <a:t>Regular and appropriate bedtimes.</a:t>
            </a:r>
            <a:r>
              <a:rPr lang="en-GB" sz="2000" dirty="0"/>
              <a:t> Please make sure that they do not have a late night as this will make them tired  and they will not be able to concentrate. </a:t>
            </a:r>
            <a:endParaRPr lang="en-GB" altLang="en-US" sz="2000" dirty="0"/>
          </a:p>
          <a:p>
            <a:pPr eaLnBrk="1" hangingPunct="1">
              <a:defRPr/>
            </a:pPr>
            <a:r>
              <a:rPr lang="en-GB" altLang="en-US" sz="2000" dirty="0"/>
              <a:t>Let school know as early as possible if your child is ill during test week and if any special arrangements need to be made.</a:t>
            </a:r>
          </a:p>
          <a:p>
            <a:pPr eaLnBrk="1" hangingPunct="1">
              <a:defRPr/>
            </a:pPr>
            <a:r>
              <a:rPr lang="en-GB" altLang="en-US" sz="2000" dirty="0"/>
              <a:t>Communicate if there has been any upheaval or upset at home that may affect the pupil’s access/performance in the test.</a:t>
            </a:r>
          </a:p>
          <a:p>
            <a:pPr eaLnBrk="1" hangingPunct="1">
              <a:defRPr/>
            </a:pPr>
            <a:r>
              <a:rPr lang="en-GB" altLang="en-US" sz="2000" dirty="0"/>
              <a:t>Ensure your child has breakfast/ attends boosters/ reads with you 4 times a week/ does times table practice on TTRS / BBC Bitesize games etc.</a:t>
            </a:r>
            <a:endParaRPr lang="en-GB"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8C42B-781F-42DC-9FAA-DEA130AA1205}"/>
              </a:ext>
            </a:extLst>
          </p:cNvPr>
          <p:cNvSpPr>
            <a:spLocks noGrp="1"/>
          </p:cNvSpPr>
          <p:nvPr>
            <p:ph type="title"/>
          </p:nvPr>
        </p:nvSpPr>
        <p:spPr>
          <a:xfrm>
            <a:off x="609599" y="609600"/>
            <a:ext cx="7922841" cy="1320800"/>
          </a:xfrm>
        </p:spPr>
        <p:txBody>
          <a:bodyPr/>
          <a:lstStyle/>
          <a:p>
            <a:r>
              <a:rPr lang="en-GB" u="sng" dirty="0">
                <a:solidFill>
                  <a:schemeClr val="tx1"/>
                </a:solidFill>
              </a:rPr>
              <a:t>Websites that are useful for revision</a:t>
            </a:r>
          </a:p>
        </p:txBody>
      </p:sp>
      <p:sp>
        <p:nvSpPr>
          <p:cNvPr id="3" name="Content Placeholder 2">
            <a:extLst>
              <a:ext uri="{FF2B5EF4-FFF2-40B4-BE49-F238E27FC236}">
                <a16:creationId xmlns:a16="http://schemas.microsoft.com/office/drawing/2014/main" id="{803D872F-14F6-4B39-A159-F6BEE28DB5DD}"/>
              </a:ext>
            </a:extLst>
          </p:cNvPr>
          <p:cNvSpPr>
            <a:spLocks noGrp="1"/>
          </p:cNvSpPr>
          <p:nvPr>
            <p:ph idx="1"/>
          </p:nvPr>
        </p:nvSpPr>
        <p:spPr>
          <a:xfrm>
            <a:off x="12481" y="1700808"/>
            <a:ext cx="7777844" cy="2952328"/>
          </a:xfrm>
        </p:spPr>
        <p:txBody>
          <a:bodyPr>
            <a:normAutofit fontScale="62500" lnSpcReduction="20000"/>
          </a:bodyPr>
          <a:lstStyle/>
          <a:p>
            <a:r>
              <a:rPr lang="en-GB" sz="2800" b="1" dirty="0">
                <a:solidFill>
                  <a:schemeClr val="tx1"/>
                </a:solidFill>
              </a:rPr>
              <a:t>Arithmetic</a:t>
            </a:r>
            <a:r>
              <a:rPr lang="en-GB" sz="2800" dirty="0"/>
              <a:t>  </a:t>
            </a:r>
            <a:r>
              <a:rPr lang="en-GB" sz="2800" dirty="0">
                <a:hlinkClick r:id="rId2"/>
              </a:rPr>
              <a:t>https://mathsbot.com/primary/ks2Mini</a:t>
            </a:r>
            <a:endParaRPr lang="en-GB" sz="2800" dirty="0"/>
          </a:p>
          <a:p>
            <a:r>
              <a:rPr lang="en-GB" sz="2800" b="1" dirty="0">
                <a:solidFill>
                  <a:schemeClr val="tx1"/>
                </a:solidFill>
              </a:rPr>
              <a:t>Maths BBC Bitesize </a:t>
            </a:r>
            <a:r>
              <a:rPr lang="en-GB" sz="2800" dirty="0">
                <a:hlinkClick r:id="rId3"/>
              </a:rPr>
              <a:t>https://www.bbc.co.uk/bitesize/articles/zn2y7nb</a:t>
            </a:r>
            <a:endParaRPr lang="en-GB" sz="2800" dirty="0"/>
          </a:p>
          <a:p>
            <a:pPr fontAlgn="base"/>
            <a:r>
              <a:rPr lang="en-GB" sz="2800" b="1" dirty="0">
                <a:solidFill>
                  <a:srgbClr val="141414"/>
                </a:solidFill>
                <a:latin typeface="+mj-lt"/>
              </a:rPr>
              <a:t>Grammar </a:t>
            </a:r>
            <a:r>
              <a:rPr lang="en-GB" sz="2800" b="1">
                <a:solidFill>
                  <a:srgbClr val="141414"/>
                </a:solidFill>
                <a:latin typeface="+mj-lt"/>
              </a:rPr>
              <a:t>BBC </a:t>
            </a:r>
            <a:r>
              <a:rPr lang="en-GB" sz="2800" b="1" dirty="0">
                <a:solidFill>
                  <a:srgbClr val="141414"/>
                </a:solidFill>
                <a:latin typeface="+mj-lt"/>
              </a:rPr>
              <a:t>B</a:t>
            </a:r>
            <a:r>
              <a:rPr lang="en-GB" sz="2800" b="1">
                <a:solidFill>
                  <a:srgbClr val="141414"/>
                </a:solidFill>
                <a:latin typeface="+mj-lt"/>
              </a:rPr>
              <a:t>itesize </a:t>
            </a:r>
            <a:r>
              <a:rPr lang="en-GB" sz="2800" dirty="0">
                <a:hlinkClick r:id="rId4"/>
              </a:rPr>
              <a:t>https://www.bbc.co.uk/bitesize/articles/zbm8scw</a:t>
            </a:r>
            <a:endParaRPr lang="en-GB" sz="2800" dirty="0"/>
          </a:p>
          <a:p>
            <a:pPr fontAlgn="base"/>
            <a:r>
              <a:rPr lang="en-GB" sz="2800" b="1" dirty="0">
                <a:solidFill>
                  <a:schemeClr val="tx1"/>
                </a:solidFill>
              </a:rPr>
              <a:t>Reading using vipers questions</a:t>
            </a:r>
          </a:p>
          <a:p>
            <a:pPr fontAlgn="base"/>
            <a:r>
              <a:rPr lang="en-GB" sz="2800" dirty="0">
                <a:hlinkClick r:id="rId5"/>
              </a:rPr>
              <a:t>https://www.literacyshedblog.com/uploads/1/2/5/7/12572836/ks2_reading_vipers.pdf</a:t>
            </a:r>
            <a:endParaRPr lang="en-GB" sz="2800" dirty="0"/>
          </a:p>
          <a:p>
            <a:pPr fontAlgn="base"/>
            <a:r>
              <a:rPr lang="en-GB" sz="2800" b="1" dirty="0">
                <a:solidFill>
                  <a:schemeClr val="tx1"/>
                </a:solidFill>
              </a:rPr>
              <a:t>Practice past papers e.g. type in ‘2022 maths SATs’ and for the answers type in ‘2022 maths SATs mark scheme’</a:t>
            </a:r>
          </a:p>
          <a:p>
            <a:pPr fontAlgn="base"/>
            <a:endParaRPr lang="en-GB" dirty="0"/>
          </a:p>
        </p:txBody>
      </p:sp>
    </p:spTree>
    <p:extLst>
      <p:ext uri="{BB962C8B-B14F-4D97-AF65-F5344CB8AC3E}">
        <p14:creationId xmlns:p14="http://schemas.microsoft.com/office/powerpoint/2010/main" val="53161156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23127</TotalTime>
  <Words>1463</Words>
  <Application>Microsoft Office PowerPoint</Application>
  <PresentationFormat>On-screen Show (4:3)</PresentationFormat>
  <Paragraphs>161</Paragraphs>
  <Slides>26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Arial Black</vt:lpstr>
      <vt:lpstr>BPreplay</vt:lpstr>
      <vt:lpstr>Calibri</vt:lpstr>
      <vt:lpstr>Trebuchet MS</vt:lpstr>
      <vt:lpstr>Wingdings</vt:lpstr>
      <vt:lpstr>Wingdings 2</vt:lpstr>
      <vt:lpstr>Wingdings 3</vt:lpstr>
      <vt:lpstr>Facet</vt:lpstr>
      <vt:lpstr>Year 6 SATs  Parents’ Meeting Wednesday 4th March </vt:lpstr>
      <vt:lpstr>WHAT ARE SATS AND WHY DO CHILDREN TAKE THEM?</vt:lpstr>
      <vt:lpstr>What are children tested on?</vt:lpstr>
      <vt:lpstr>MATHS</vt:lpstr>
      <vt:lpstr>Arithmetic Maths test – Paper 1  </vt:lpstr>
      <vt:lpstr>What is being tested? </vt:lpstr>
      <vt:lpstr>PowerPoint Presentation</vt:lpstr>
      <vt:lpstr>Reasoning Maths Papers </vt:lpstr>
      <vt:lpstr>PowerPoint Presentation</vt:lpstr>
      <vt:lpstr>PowerPoint Presentation</vt:lpstr>
      <vt:lpstr>English </vt:lpstr>
      <vt:lpstr>PowerPoint Presentation</vt:lpstr>
      <vt:lpstr>Different types of questions</vt:lpstr>
      <vt:lpstr>PowerPoint Presentation</vt:lpstr>
      <vt:lpstr>PowerPoint Presentation</vt:lpstr>
      <vt:lpstr>PowerPoint Presentation</vt:lpstr>
      <vt:lpstr>PowerPoint Presentation</vt:lpstr>
      <vt:lpstr>Spelling</vt:lpstr>
      <vt:lpstr>General Information </vt:lpstr>
      <vt:lpstr>Marks available in each test</vt:lpstr>
      <vt:lpstr>PowerPoint Presentation</vt:lpstr>
      <vt:lpstr>When will the tests take place? </vt:lpstr>
      <vt:lpstr>Arrangements for test day</vt:lpstr>
      <vt:lpstr>When will parents be informed of pupils’ results and who else will use these results?</vt:lpstr>
      <vt:lpstr>How can I help my child on the                 lead up to and on test day?</vt:lpstr>
      <vt:lpstr>Websites that are useful for revision</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Parent’s Meeting</dc:title>
  <dc:creator>parker</dc:creator>
  <cp:lastModifiedBy>Paula Buckingham</cp:lastModifiedBy>
  <cp:revision>88</cp:revision>
  <dcterms:created xsi:type="dcterms:W3CDTF">2008-01-27T15:46:59Z</dcterms:created>
  <dcterms:modified xsi:type="dcterms:W3CDTF">2026-03-04T13:11:13Z</dcterms:modified>
</cp:coreProperties>
</file>